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8"/>
  </p:notesMasterIdLst>
  <p:sldIdLst>
    <p:sldId id="256" r:id="rId2"/>
    <p:sldId id="268" r:id="rId3"/>
    <p:sldId id="269" r:id="rId4"/>
    <p:sldId id="259" r:id="rId5"/>
    <p:sldId id="263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75850" autoAdjust="0"/>
  </p:normalViewPr>
  <p:slideViewPr>
    <p:cSldViewPr snapToGrid="0" snapToObjects="1">
      <p:cViewPr varScale="1">
        <p:scale>
          <a:sx n="75" d="100"/>
          <a:sy n="75" d="100"/>
        </p:scale>
        <p:origin x="14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jpg>
</file>

<file path=ppt/media/image13.jpg>
</file>

<file path=ppt/media/image14.jpeg>
</file>

<file path=ppt/media/image15.jpg>
</file>

<file path=ppt/media/image16.jpeg>
</file>

<file path=ppt/media/image17.png>
</file>

<file path=ppt/media/image18.jpg>
</file>

<file path=ppt/media/image19.png>
</file>

<file path=ppt/media/image2.tiff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tiff>
</file>

<file path=ppt/media/image29.png>
</file>

<file path=ppt/media/image3.jpg>
</file>

<file path=ppt/media/image30.png>
</file>

<file path=ppt/media/image31.tiff>
</file>

<file path=ppt/media/image32.tiff>
</file>

<file path=ppt/media/image33.png>
</file>

<file path=ppt/media/image34.tiff>
</file>

<file path=ppt/media/image35.png>
</file>

<file path=ppt/media/image36.png>
</file>

<file path=ppt/media/image37.jpg>
</file>

<file path=ppt/media/image38.jpg>
</file>

<file path=ppt/media/image39.tiff>
</file>

<file path=ppt/media/image4.png>
</file>

<file path=ppt/media/image40.tiff>
</file>

<file path=ppt/media/image41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3BBA7-B59C-F740-A616-80D3101EF124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A903FC-B4C5-4B4C-919C-CA8B10D2D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7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Member nodes</a:t>
            </a:r>
            <a:r>
              <a:rPr lang="en-US" baseline="0" dirty="0" smtClean="0"/>
              <a:t> are the repositories that have the actual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E63BDE55-E386-4641-8667-096291CCF120}" type="slidenum">
              <a:rPr lang="en-US" sz="1400" kern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pPr/>
              <a:t>2</a:t>
            </a:fld>
            <a:endParaRPr lang="en-US"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137577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Scientists</a:t>
            </a:r>
            <a:r>
              <a:rPr lang="en-US" baseline="0" dirty="0" smtClean="0"/>
              <a:t> can use the toolkits to create and share their studies or experimental data. 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, R or </a:t>
            </a:r>
            <a:r>
              <a:rPr lang="en-US" baseline="0" dirty="0" err="1" smtClean="0"/>
              <a:t>Matlab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E63BDE55-E386-4641-8667-096291CCF120}" type="slidenum">
              <a:rPr lang="en-US" sz="1400" kern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pPr/>
              <a:t>3</a:t>
            </a:fld>
            <a:endParaRPr lang="en-US"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13797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</a:t>
            </a:r>
            <a:r>
              <a:rPr lang="en-US" dirty="0" smtClean="0"/>
              <a:t>Alice runs a MATLAB</a:t>
            </a:r>
            <a:r>
              <a:rPr lang="en-US" baseline="0" dirty="0" smtClean="0"/>
              <a:t> script with “provenance capture ON”.</a:t>
            </a:r>
          </a:p>
          <a:p>
            <a:r>
              <a:rPr lang="en-US" dirty="0" smtClean="0"/>
              <a:t>2. She uploads</a:t>
            </a:r>
            <a:r>
              <a:rPr lang="en-US" baseline="0" dirty="0" smtClean="0"/>
              <a:t> a run to </a:t>
            </a:r>
            <a:r>
              <a:rPr lang="en-US" baseline="0" dirty="0" err="1" smtClean="0"/>
              <a:t>DataONE</a:t>
            </a:r>
            <a:r>
              <a:rPr lang="en-US" baseline="0" dirty="0" smtClean="0"/>
              <a:t> (data, script, prospective and retrospective provenance).</a:t>
            </a:r>
          </a:p>
          <a:p>
            <a:r>
              <a:rPr lang="en-US" baseline="0" dirty="0" smtClean="0"/>
              <a:t>3. Bob discovers Alice’s data with provenance.</a:t>
            </a:r>
          </a:p>
          <a:p>
            <a:r>
              <a:rPr lang="en-US" baseline="0" dirty="0" smtClean="0"/>
              <a:t>4. When Bob shares his results ..</a:t>
            </a:r>
          </a:p>
          <a:p>
            <a:r>
              <a:rPr lang="en-US" baseline="0" dirty="0" smtClean="0"/>
              <a:t>5. </a:t>
            </a:r>
            <a:r>
              <a:rPr lang="is-IS" baseline="0" dirty="0" smtClean="0"/>
              <a:t>… Charlie can see the provenance trail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A903FC-B4C5-4B4C-919C-CA8B10D2DD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75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</a:t>
            </a:r>
            <a:r>
              <a:rPr lang="en-US" dirty="0" smtClean="0"/>
              <a:t>Alice runs a MATLAB</a:t>
            </a:r>
            <a:r>
              <a:rPr lang="en-US" baseline="0" dirty="0" smtClean="0"/>
              <a:t> script with “provenance capture ON”.</a:t>
            </a:r>
          </a:p>
          <a:p>
            <a:r>
              <a:rPr lang="en-US" dirty="0" smtClean="0"/>
              <a:t>2. She uploads</a:t>
            </a:r>
            <a:r>
              <a:rPr lang="en-US" baseline="0" dirty="0" smtClean="0"/>
              <a:t> a run to </a:t>
            </a:r>
            <a:r>
              <a:rPr lang="en-US" baseline="0" dirty="0" err="1" smtClean="0"/>
              <a:t>DataONE</a:t>
            </a:r>
            <a:r>
              <a:rPr lang="en-US" baseline="0" dirty="0" smtClean="0"/>
              <a:t> (data, script, prospective and retrospective provenance).</a:t>
            </a:r>
          </a:p>
          <a:p>
            <a:r>
              <a:rPr lang="en-US" baseline="0" dirty="0" smtClean="0"/>
              <a:t>3. Bob discovers Alice’s data with provenance.</a:t>
            </a:r>
          </a:p>
          <a:p>
            <a:r>
              <a:rPr lang="en-US" baseline="0" dirty="0" smtClean="0"/>
              <a:t>4. When Bob shares his results ..</a:t>
            </a:r>
          </a:p>
          <a:p>
            <a:r>
              <a:rPr lang="en-US" baseline="0" dirty="0" smtClean="0"/>
              <a:t>5. </a:t>
            </a:r>
            <a:r>
              <a:rPr lang="is-IS" baseline="0" dirty="0" smtClean="0"/>
              <a:t>… Charlie can see the provenance trail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A903FC-B4C5-4B4C-919C-CA8B10D2DD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911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tif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5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81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1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7791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48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2313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447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52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4" y="609601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1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54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v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lorful-texture_mk0UDZ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80"/>
          <a:stretch/>
        </p:blipFill>
        <p:spPr>
          <a:xfrm rot="10800000">
            <a:off x="0" y="-1"/>
            <a:ext cx="12192000" cy="3458000"/>
          </a:xfrm>
          <a:prstGeom prst="rect">
            <a:avLst/>
          </a:prstGeom>
        </p:spPr>
      </p:pic>
      <p:sp>
        <p:nvSpPr>
          <p:cNvPr id="8" name="Shape 15"/>
          <p:cNvSpPr txBox="1">
            <a:spLocks noGrp="1"/>
          </p:cNvSpPr>
          <p:nvPr>
            <p:ph type="ctrTitle"/>
          </p:nvPr>
        </p:nvSpPr>
        <p:spPr>
          <a:xfrm>
            <a:off x="4058402" y="2095127"/>
            <a:ext cx="7219399" cy="1362875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4000">
                <a:solidFill>
                  <a:srgbClr val="FFFFFF"/>
                </a:solidFill>
                <a:latin typeface="Source Sans Pro"/>
                <a:cs typeface="Source Sans Pro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9" name="Shape 16"/>
          <p:cNvSpPr txBox="1">
            <a:spLocks noGrp="1"/>
          </p:cNvSpPr>
          <p:nvPr>
            <p:ph type="subTitle" idx="1"/>
          </p:nvPr>
        </p:nvSpPr>
        <p:spPr>
          <a:xfrm>
            <a:off x="4058400" y="3685137"/>
            <a:ext cx="7219400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None/>
              <a:defRPr sz="2400">
                <a:solidFill>
                  <a:srgbClr val="660033"/>
                </a:solidFill>
                <a:latin typeface="Source Sans Pro"/>
                <a:cs typeface="Source Sans Pro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2" name="Oval 1"/>
          <p:cNvSpPr/>
          <p:nvPr userDrawn="1"/>
        </p:nvSpPr>
        <p:spPr>
          <a:xfrm>
            <a:off x="505766" y="2095124"/>
            <a:ext cx="3171465" cy="24600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10" name="Picture 9" descr="DataONE_South America LOGO.tif"/>
          <p:cNvPicPr>
            <a:picLocks noChangeAspect="1"/>
          </p:cNvPicPr>
          <p:nvPr userDrawn="1"/>
        </p:nvPicPr>
        <p:blipFill rotWithShape="1">
          <a:blip r:embed="rId3"/>
          <a:srcRect l="49927" t="-953" r="27440" b="953"/>
          <a:stretch/>
        </p:blipFill>
        <p:spPr>
          <a:xfrm>
            <a:off x="290751" y="1874489"/>
            <a:ext cx="3682124" cy="291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215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v3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lorful-texture_mk0UDZ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71"/>
          <a:stretch/>
        </p:blipFill>
        <p:spPr>
          <a:xfrm rot="10800000">
            <a:off x="0" y="-1"/>
            <a:ext cx="12192000" cy="2408314"/>
          </a:xfrm>
          <a:prstGeom prst="rect">
            <a:avLst/>
          </a:prstGeom>
        </p:spPr>
      </p:pic>
      <p:sp>
        <p:nvSpPr>
          <p:cNvPr id="2" name="Oval 1"/>
          <p:cNvSpPr/>
          <p:nvPr userDrawn="1"/>
        </p:nvSpPr>
        <p:spPr>
          <a:xfrm>
            <a:off x="505766" y="1172510"/>
            <a:ext cx="3171465" cy="24600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10" name="Picture 9" descr="DataONE_South America LOGO.tif"/>
          <p:cNvPicPr>
            <a:picLocks noChangeAspect="1"/>
          </p:cNvPicPr>
          <p:nvPr userDrawn="1"/>
        </p:nvPicPr>
        <p:blipFill rotWithShape="1">
          <a:blip r:embed="rId3"/>
          <a:srcRect l="49927" t="-953" r="27440" b="953"/>
          <a:stretch/>
        </p:blipFill>
        <p:spPr>
          <a:xfrm>
            <a:off x="290751" y="951875"/>
            <a:ext cx="3682124" cy="291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228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772002" y="204151"/>
            <a:ext cx="10511545" cy="680961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5" name="Shape 25"/>
          <p:cNvSpPr/>
          <p:nvPr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11" name="Rectangle 10"/>
          <p:cNvSpPr>
            <a:spLocks noChangeAspect="1"/>
          </p:cNvSpPr>
          <p:nvPr userDrawn="1"/>
        </p:nvSpPr>
        <p:spPr>
          <a:xfrm>
            <a:off x="772001" y="1116011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9" name="Rectangle 18"/>
          <p:cNvSpPr>
            <a:spLocks noChangeAspect="1"/>
          </p:cNvSpPr>
          <p:nvPr userDrawn="1"/>
        </p:nvSpPr>
        <p:spPr>
          <a:xfrm>
            <a:off x="6154121" y="1116011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0" name="Rectangle 19"/>
          <p:cNvSpPr>
            <a:spLocks noChangeAspect="1"/>
          </p:cNvSpPr>
          <p:nvPr userDrawn="1"/>
        </p:nvSpPr>
        <p:spPr>
          <a:xfrm>
            <a:off x="772001" y="3874264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1" name="Rectangle 20"/>
          <p:cNvSpPr>
            <a:spLocks noChangeAspect="1"/>
          </p:cNvSpPr>
          <p:nvPr userDrawn="1"/>
        </p:nvSpPr>
        <p:spPr>
          <a:xfrm>
            <a:off x="6154121" y="3874264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10" name="Picture 9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616955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960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125901" y="204149"/>
            <a:ext cx="10157647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4" name="Shape 24"/>
          <p:cNvSpPr/>
          <p:nvPr/>
        </p:nvSpPr>
        <p:spPr>
          <a:xfrm>
            <a:off x="772000" y="412820"/>
            <a:ext cx="72400" cy="9007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quarter" idx="10"/>
          </p:nvPr>
        </p:nvSpPr>
        <p:spPr>
          <a:xfrm>
            <a:off x="1125901" y="1347352"/>
            <a:ext cx="10157647" cy="5057585"/>
          </a:xfrm>
          <a:prstGeom prst="rect">
            <a:avLst/>
          </a:prstGeom>
        </p:spPr>
        <p:txBody>
          <a:bodyPr vert="horz"/>
          <a:lstStyle>
            <a:lvl1pPr marL="225425" indent="-225425">
              <a:buClr>
                <a:srgbClr val="006666"/>
              </a:buClr>
              <a:buFont typeface="Wingdings" charset="2"/>
              <a:buChar char="§"/>
              <a:defRPr sz="2800"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 marL="576072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charset="2"/>
              <a:buChar char="§"/>
              <a:tabLst/>
              <a:defRPr sz="2500">
                <a:solidFill>
                  <a:schemeClr val="bg2"/>
                </a:solidFill>
                <a:latin typeface="Source Sans Pro"/>
                <a:cs typeface="Source Sans Pro"/>
              </a:defRPr>
            </a:lvl2pPr>
            <a:lvl3pPr marL="1033463" indent="-234950">
              <a:buClr>
                <a:srgbClr val="006666"/>
              </a:buClr>
              <a:buFont typeface="Wingdings" charset="2"/>
              <a:buChar char="§"/>
              <a:defRPr sz="2200">
                <a:solidFill>
                  <a:schemeClr val="bg2"/>
                </a:solidFill>
                <a:latin typeface="Source Sans Pro"/>
                <a:cs typeface="Source Sans Pro"/>
              </a:defRPr>
            </a:lvl3pPr>
            <a:lvl4pPr marL="1033463" indent="0">
              <a:buClr>
                <a:srgbClr val="006666"/>
              </a:buClr>
              <a:buFont typeface="Wingdings" charset="2"/>
              <a:buNone/>
              <a:defRPr sz="2200" i="1">
                <a:solidFill>
                  <a:schemeClr val="bg2"/>
                </a:solidFill>
                <a:latin typeface="Source Sans Pro"/>
                <a:cs typeface="Source Sans Pro"/>
              </a:defRPr>
            </a:lvl4pPr>
            <a:lvl5pPr marL="573088" indent="-225425">
              <a:buClr>
                <a:srgbClr val="006666"/>
              </a:buClr>
              <a:buFont typeface="Wingdings" charset="2"/>
              <a:buChar char="§"/>
              <a:defRPr sz="2800">
                <a:solidFill>
                  <a:srgbClr val="666666"/>
                </a:solidFill>
                <a:latin typeface="Source Sans Pro"/>
                <a:cs typeface="Source Sans Pro"/>
              </a:defRPr>
            </a:lvl5pPr>
            <a:lvl6pPr marL="909638" indent="0">
              <a:tabLst>
                <a:tab pos="1033463" algn="l"/>
              </a:tabLst>
              <a:defRPr sz="2400" i="1">
                <a:solidFill>
                  <a:schemeClr val="accent1"/>
                </a:solidFill>
                <a:latin typeface="Source Sans Pro"/>
                <a:cs typeface="Source Sans Pro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</a:t>
            </a:r>
          </a:p>
          <a:p>
            <a:pPr lvl="3"/>
            <a:r>
              <a:rPr lang="en-US" dirty="0" smtClean="0"/>
              <a:t>Fifth</a:t>
            </a:r>
          </a:p>
          <a:p>
            <a:pPr lvl="3"/>
            <a:endParaRPr lang="en-US" dirty="0" smtClean="0"/>
          </a:p>
        </p:txBody>
      </p:sp>
      <p:pic>
        <p:nvPicPr>
          <p:cNvPr id="8" name="Picture 7" descr="DataONE_South America LOGO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1125901" y="204149"/>
            <a:ext cx="10157647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125899" y="1347352"/>
            <a:ext cx="4876800" cy="5057585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2800"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lang="en-US" dirty="0" smtClean="0"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6406745" y="1347539"/>
            <a:ext cx="4876800" cy="5057585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2800"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0" name="Shape 30"/>
          <p:cNvSpPr/>
          <p:nvPr/>
        </p:nvSpPr>
        <p:spPr>
          <a:xfrm>
            <a:off x="772000" y="412820"/>
            <a:ext cx="72400" cy="9007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31" name="Shape 31"/>
          <p:cNvSpPr/>
          <p:nvPr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9" name="Picture 8" descr="DataONE_South America LOGO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4342226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eal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"/>
          <p:cNvSpPr/>
          <p:nvPr userDrawn="1"/>
        </p:nvSpPr>
        <p:spPr>
          <a:xfrm>
            <a:off x="12119600" y="1"/>
            <a:ext cx="72400" cy="6857998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8440212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orking Group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 userDrawn="1"/>
        </p:nvSpPr>
        <p:spPr>
          <a:xfrm>
            <a:off x="772001" y="204151"/>
            <a:ext cx="8573331" cy="680961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6" name="Chord 15"/>
          <p:cNvSpPr>
            <a:spLocks noChangeAspect="1"/>
          </p:cNvSpPr>
          <p:nvPr userDrawn="1"/>
        </p:nvSpPr>
        <p:spPr>
          <a:xfrm>
            <a:off x="9208489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43" name="Donut 42"/>
          <p:cNvSpPr>
            <a:spLocks noChangeAspect="1"/>
          </p:cNvSpPr>
          <p:nvPr userDrawn="1"/>
        </p:nvSpPr>
        <p:spPr>
          <a:xfrm>
            <a:off x="10603655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 userDrawn="1"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45" name="Donut 44"/>
          <p:cNvSpPr>
            <a:spLocks noChangeAspect="1"/>
          </p:cNvSpPr>
          <p:nvPr userDrawn="1"/>
        </p:nvSpPr>
        <p:spPr>
          <a:xfrm>
            <a:off x="9345331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47" name="Picture 46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  <p:sp>
        <p:nvSpPr>
          <p:cNvPr id="10" name="Shape 22"/>
          <p:cNvSpPr txBox="1">
            <a:spLocks noGrp="1"/>
          </p:cNvSpPr>
          <p:nvPr>
            <p:ph type="title"/>
          </p:nvPr>
        </p:nvSpPr>
        <p:spPr>
          <a:xfrm>
            <a:off x="772000" y="204151"/>
            <a:ext cx="8436488" cy="680961"/>
          </a:xfrm>
          <a:prstGeom prst="rect">
            <a:avLst/>
          </a:prstGeom>
          <a:noFill/>
          <a:effectLst/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6149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orking Group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 userDrawn="1"/>
        </p:nvSpPr>
        <p:spPr>
          <a:xfrm>
            <a:off x="772001" y="204151"/>
            <a:ext cx="8573331" cy="680961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6" name="Chord 15"/>
          <p:cNvSpPr>
            <a:spLocks noChangeAspect="1"/>
          </p:cNvSpPr>
          <p:nvPr userDrawn="1"/>
        </p:nvSpPr>
        <p:spPr>
          <a:xfrm>
            <a:off x="9208489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43" name="Donut 42"/>
          <p:cNvSpPr>
            <a:spLocks noChangeAspect="1"/>
          </p:cNvSpPr>
          <p:nvPr userDrawn="1"/>
        </p:nvSpPr>
        <p:spPr>
          <a:xfrm>
            <a:off x="10603655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 userDrawn="1"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45" name="Donut 44"/>
          <p:cNvSpPr>
            <a:spLocks noChangeAspect="1"/>
          </p:cNvSpPr>
          <p:nvPr userDrawn="1"/>
        </p:nvSpPr>
        <p:spPr>
          <a:xfrm>
            <a:off x="9345331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47" name="Picture 46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  <p:sp>
        <p:nvSpPr>
          <p:cNvPr id="10" name="Shape 22"/>
          <p:cNvSpPr txBox="1">
            <a:spLocks noGrp="1"/>
          </p:cNvSpPr>
          <p:nvPr>
            <p:ph type="title"/>
          </p:nvPr>
        </p:nvSpPr>
        <p:spPr>
          <a:xfrm>
            <a:off x="772000" y="204151"/>
            <a:ext cx="8436488" cy="680961"/>
          </a:xfrm>
          <a:prstGeom prst="rect">
            <a:avLst/>
          </a:prstGeom>
          <a:noFill/>
          <a:effectLst/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772001" y="1116008"/>
            <a:ext cx="10511544" cy="5364106"/>
            <a:chOff x="579001" y="1116008"/>
            <a:chExt cx="7883658" cy="5364106"/>
          </a:xfrm>
          <a:solidFill>
            <a:srgbClr val="FFFFFF"/>
          </a:solidFill>
        </p:grpSpPr>
        <p:sp>
          <p:nvSpPr>
            <p:cNvPr id="13" name="Rectangle 12"/>
            <p:cNvSpPr>
              <a:spLocks noChangeAspect="1"/>
            </p:cNvSpPr>
            <p:nvPr userDrawn="1"/>
          </p:nvSpPr>
          <p:spPr>
            <a:xfrm>
              <a:off x="579001" y="1116008"/>
              <a:ext cx="3847068" cy="2605853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  <p:sp>
          <p:nvSpPr>
            <p:cNvPr id="14" name="Rectangle 13"/>
            <p:cNvSpPr>
              <a:spLocks noChangeAspect="1"/>
            </p:cNvSpPr>
            <p:nvPr userDrawn="1"/>
          </p:nvSpPr>
          <p:spPr>
            <a:xfrm>
              <a:off x="579001" y="3874261"/>
              <a:ext cx="3847068" cy="2605853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  <p:sp>
          <p:nvSpPr>
            <p:cNvPr id="15" name="Rectangle 14"/>
            <p:cNvSpPr>
              <a:spLocks noChangeAspect="1"/>
            </p:cNvSpPr>
            <p:nvPr userDrawn="1"/>
          </p:nvSpPr>
          <p:spPr>
            <a:xfrm>
              <a:off x="4615591" y="3874261"/>
              <a:ext cx="3847068" cy="2605853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</p:grp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6145776" y="1116011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kern="0" dirty="0">
              <a:solidFill>
                <a:srgbClr val="565656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45776" y="1116605"/>
            <a:ext cx="5129424" cy="260525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>
              <a:defRPr sz="1200">
                <a:solidFill>
                  <a:schemeClr val="bg2"/>
                </a:solidFill>
                <a:latin typeface="Source Sans Pro"/>
                <a:cs typeface="Source Sans Pro"/>
              </a:defRPr>
            </a:lvl2pPr>
            <a:lvl3pPr>
              <a:defRPr sz="1000">
                <a:solidFill>
                  <a:schemeClr val="bg2"/>
                </a:solidFill>
                <a:latin typeface="Source Sans Pro"/>
                <a:cs typeface="Source Sans Pro"/>
              </a:defRPr>
            </a:lvl3pPr>
            <a:lvl4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4pPr>
            <a:lvl5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772000" y="1114595"/>
            <a:ext cx="5129424" cy="2605259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>
              <a:defRPr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>
              <a:defRPr sz="1200">
                <a:solidFill>
                  <a:schemeClr val="bg2"/>
                </a:solidFill>
                <a:latin typeface="Source Sans Pro"/>
                <a:cs typeface="Source Sans Pro"/>
              </a:defRPr>
            </a:lvl2pPr>
            <a:lvl3pPr>
              <a:defRPr sz="1000">
                <a:solidFill>
                  <a:schemeClr val="bg2"/>
                </a:solidFill>
                <a:latin typeface="Source Sans Pro"/>
                <a:cs typeface="Source Sans Pro"/>
              </a:defRPr>
            </a:lvl3pPr>
            <a:lvl4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4pPr>
            <a:lvl5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72001" y="3872254"/>
            <a:ext cx="5129424" cy="2605259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>
              <a:defRPr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>
              <a:defRPr sz="1200">
                <a:solidFill>
                  <a:schemeClr val="bg2"/>
                </a:solidFill>
                <a:latin typeface="Source Sans Pro"/>
                <a:cs typeface="Source Sans Pro"/>
              </a:defRPr>
            </a:lvl2pPr>
            <a:lvl3pPr>
              <a:defRPr sz="1000">
                <a:solidFill>
                  <a:schemeClr val="bg2"/>
                </a:solidFill>
                <a:latin typeface="Source Sans Pro"/>
                <a:cs typeface="Source Sans Pro"/>
              </a:defRPr>
            </a:lvl3pPr>
            <a:lvl4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4pPr>
            <a:lvl5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154121" y="3880222"/>
            <a:ext cx="5129424" cy="2605259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>
              <a:defRPr>
                <a:solidFill>
                  <a:schemeClr val="bg2"/>
                </a:solidFill>
                <a:latin typeface="Source Sans Pro"/>
                <a:cs typeface="Source Sans Pro"/>
              </a:defRPr>
            </a:lvl1pPr>
            <a:lvl2pPr>
              <a:defRPr sz="1200">
                <a:solidFill>
                  <a:schemeClr val="bg2"/>
                </a:solidFill>
                <a:latin typeface="Source Sans Pro"/>
                <a:cs typeface="Source Sans Pro"/>
              </a:defRPr>
            </a:lvl2pPr>
            <a:lvl3pPr>
              <a:defRPr sz="1000">
                <a:solidFill>
                  <a:schemeClr val="bg2"/>
                </a:solidFill>
                <a:latin typeface="Source Sans Pro"/>
                <a:cs typeface="Source Sans Pro"/>
              </a:defRPr>
            </a:lvl3pPr>
            <a:lvl4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4pPr>
            <a:lvl5pPr>
              <a:defRPr sz="1000" i="1">
                <a:solidFill>
                  <a:schemeClr val="bg2"/>
                </a:solidFill>
                <a:latin typeface="Source Sans Pro"/>
                <a:cs typeface="Source Sans Pr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218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orking Group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 userDrawn="1"/>
        </p:nvSpPr>
        <p:spPr>
          <a:xfrm>
            <a:off x="772002" y="204151"/>
            <a:ext cx="6056516" cy="680961"/>
          </a:xfrm>
          <a:prstGeom prst="rect">
            <a:avLst/>
          </a:prstGeom>
          <a:blipFill rotWithShape="1">
            <a:blip r:embed="rId2"/>
            <a:srcRect/>
            <a:stretch>
              <a:fillRect r="-35008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6" name="Chord 15"/>
          <p:cNvSpPr>
            <a:spLocks noChangeAspect="1"/>
          </p:cNvSpPr>
          <p:nvPr userDrawn="1"/>
        </p:nvSpPr>
        <p:spPr>
          <a:xfrm>
            <a:off x="9208489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43" name="Donut 42"/>
          <p:cNvSpPr>
            <a:spLocks noChangeAspect="1"/>
          </p:cNvSpPr>
          <p:nvPr userDrawn="1"/>
        </p:nvSpPr>
        <p:spPr>
          <a:xfrm>
            <a:off x="10603655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 userDrawn="1"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45" name="Donut 44"/>
          <p:cNvSpPr>
            <a:spLocks noChangeAspect="1"/>
          </p:cNvSpPr>
          <p:nvPr userDrawn="1"/>
        </p:nvSpPr>
        <p:spPr>
          <a:xfrm>
            <a:off x="9345331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47" name="Picture 46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  <p:sp>
        <p:nvSpPr>
          <p:cNvPr id="10" name="Shape 22"/>
          <p:cNvSpPr txBox="1">
            <a:spLocks noGrp="1"/>
          </p:cNvSpPr>
          <p:nvPr>
            <p:ph type="title"/>
          </p:nvPr>
        </p:nvSpPr>
        <p:spPr>
          <a:xfrm>
            <a:off x="772002" y="204151"/>
            <a:ext cx="6200391" cy="680961"/>
          </a:xfrm>
          <a:prstGeom prst="rect">
            <a:avLst/>
          </a:prstGeom>
          <a:noFill/>
          <a:effectLst/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2" name="Chord 11"/>
          <p:cNvSpPr>
            <a:spLocks noChangeAspect="1"/>
          </p:cNvSpPr>
          <p:nvPr userDrawn="1"/>
        </p:nvSpPr>
        <p:spPr>
          <a:xfrm>
            <a:off x="6694848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3" name="Donut 12"/>
          <p:cNvSpPr>
            <a:spLocks noChangeAspect="1"/>
          </p:cNvSpPr>
          <p:nvPr userDrawn="1"/>
        </p:nvSpPr>
        <p:spPr>
          <a:xfrm>
            <a:off x="8090013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4" name="Donut 13"/>
          <p:cNvSpPr>
            <a:spLocks noChangeAspect="1"/>
          </p:cNvSpPr>
          <p:nvPr userDrawn="1"/>
        </p:nvSpPr>
        <p:spPr>
          <a:xfrm>
            <a:off x="6831689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6986705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Working Group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 userDrawn="1"/>
        </p:nvSpPr>
        <p:spPr>
          <a:xfrm>
            <a:off x="772002" y="204151"/>
            <a:ext cx="6056516" cy="680961"/>
          </a:xfrm>
          <a:prstGeom prst="rect">
            <a:avLst/>
          </a:prstGeom>
          <a:blipFill rotWithShape="1">
            <a:blip r:embed="rId2"/>
            <a:srcRect/>
            <a:stretch>
              <a:fillRect r="-35008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6" name="Chord 15"/>
          <p:cNvSpPr>
            <a:spLocks noChangeAspect="1"/>
          </p:cNvSpPr>
          <p:nvPr userDrawn="1"/>
        </p:nvSpPr>
        <p:spPr>
          <a:xfrm>
            <a:off x="9208489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43" name="Donut 42"/>
          <p:cNvSpPr>
            <a:spLocks noChangeAspect="1"/>
          </p:cNvSpPr>
          <p:nvPr userDrawn="1"/>
        </p:nvSpPr>
        <p:spPr>
          <a:xfrm>
            <a:off x="10603655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 userDrawn="1"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45" name="Donut 44"/>
          <p:cNvSpPr>
            <a:spLocks noChangeAspect="1"/>
          </p:cNvSpPr>
          <p:nvPr userDrawn="1"/>
        </p:nvSpPr>
        <p:spPr>
          <a:xfrm>
            <a:off x="9345331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47" name="Picture 46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  <p:sp>
        <p:nvSpPr>
          <p:cNvPr id="10" name="Shape 22"/>
          <p:cNvSpPr txBox="1">
            <a:spLocks noGrp="1"/>
          </p:cNvSpPr>
          <p:nvPr>
            <p:ph type="title"/>
          </p:nvPr>
        </p:nvSpPr>
        <p:spPr>
          <a:xfrm>
            <a:off x="772002" y="204151"/>
            <a:ext cx="5801113" cy="680961"/>
          </a:xfrm>
          <a:prstGeom prst="rect">
            <a:avLst/>
          </a:prstGeom>
          <a:noFill/>
          <a:effectLst/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772001" y="1116008"/>
            <a:ext cx="10511544" cy="5364106"/>
            <a:chOff x="579001" y="1116008"/>
            <a:chExt cx="7883658" cy="5364106"/>
          </a:xfrm>
          <a:solidFill>
            <a:srgbClr val="FFFFFF"/>
          </a:solidFill>
        </p:grpSpPr>
        <p:sp>
          <p:nvSpPr>
            <p:cNvPr id="13" name="Rectangle 12"/>
            <p:cNvSpPr>
              <a:spLocks noChangeAspect="1"/>
            </p:cNvSpPr>
            <p:nvPr userDrawn="1"/>
          </p:nvSpPr>
          <p:spPr>
            <a:xfrm>
              <a:off x="579001" y="1116008"/>
              <a:ext cx="3847068" cy="2605853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  <p:sp>
          <p:nvSpPr>
            <p:cNvPr id="14" name="Rectangle 13"/>
            <p:cNvSpPr>
              <a:spLocks noChangeAspect="1"/>
            </p:cNvSpPr>
            <p:nvPr userDrawn="1"/>
          </p:nvSpPr>
          <p:spPr>
            <a:xfrm>
              <a:off x="579001" y="3874261"/>
              <a:ext cx="3847068" cy="2605853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  <p:sp>
          <p:nvSpPr>
            <p:cNvPr id="15" name="Rectangle 14"/>
            <p:cNvSpPr>
              <a:spLocks noChangeAspect="1"/>
            </p:cNvSpPr>
            <p:nvPr userDrawn="1"/>
          </p:nvSpPr>
          <p:spPr>
            <a:xfrm>
              <a:off x="4615591" y="3874261"/>
              <a:ext cx="3847068" cy="2605853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kern="0" dirty="0">
                <a:solidFill>
                  <a:srgbClr val="565656"/>
                </a:solidFill>
                <a:latin typeface="Arial"/>
                <a:sym typeface="Arial"/>
                <a:rtl val="0"/>
              </a:endParaRPr>
            </a:p>
          </p:txBody>
        </p:sp>
      </p:grp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6145776" y="1116011"/>
            <a:ext cx="5129424" cy="260585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kern="0" dirty="0">
              <a:solidFill>
                <a:srgbClr val="565656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8" name="Chord 17"/>
          <p:cNvSpPr>
            <a:spLocks noChangeAspect="1"/>
          </p:cNvSpPr>
          <p:nvPr userDrawn="1"/>
        </p:nvSpPr>
        <p:spPr>
          <a:xfrm>
            <a:off x="6694848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9" name="Donut 18"/>
          <p:cNvSpPr>
            <a:spLocks noChangeAspect="1"/>
          </p:cNvSpPr>
          <p:nvPr userDrawn="1"/>
        </p:nvSpPr>
        <p:spPr>
          <a:xfrm>
            <a:off x="8090013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0" name="Donut 19"/>
          <p:cNvSpPr>
            <a:spLocks noChangeAspect="1"/>
          </p:cNvSpPr>
          <p:nvPr userDrawn="1"/>
        </p:nvSpPr>
        <p:spPr>
          <a:xfrm>
            <a:off x="6831689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7402820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Working Group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 userDrawn="1"/>
        </p:nvSpPr>
        <p:spPr>
          <a:xfrm>
            <a:off x="772001" y="204151"/>
            <a:ext cx="8573331" cy="680961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6" name="Chord 15"/>
          <p:cNvSpPr>
            <a:spLocks noChangeAspect="1"/>
          </p:cNvSpPr>
          <p:nvPr userDrawn="1"/>
        </p:nvSpPr>
        <p:spPr>
          <a:xfrm>
            <a:off x="9208489" y="-7307"/>
            <a:ext cx="1450227" cy="1087670"/>
          </a:xfrm>
          <a:prstGeom prst="chord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43" name="Donut 42"/>
          <p:cNvSpPr>
            <a:spLocks noChangeAspect="1"/>
          </p:cNvSpPr>
          <p:nvPr userDrawn="1"/>
        </p:nvSpPr>
        <p:spPr>
          <a:xfrm>
            <a:off x="10603655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25" name="Shape 25"/>
          <p:cNvSpPr/>
          <p:nvPr userDrawn="1"/>
        </p:nvSpPr>
        <p:spPr>
          <a:xfrm>
            <a:off x="12119600" y="4"/>
            <a:ext cx="72400" cy="685799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45" name="Donut 44"/>
          <p:cNvSpPr>
            <a:spLocks noChangeAspect="1"/>
          </p:cNvSpPr>
          <p:nvPr userDrawn="1"/>
        </p:nvSpPr>
        <p:spPr>
          <a:xfrm>
            <a:off x="9345331" y="83900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47" name="Picture 46" descr="DataONE_South America LOGO.t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1597917" y="6336318"/>
            <a:ext cx="791556" cy="251815"/>
          </a:xfrm>
          <a:prstGeom prst="rect">
            <a:avLst/>
          </a:prstGeom>
        </p:spPr>
      </p:pic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52302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ource Code Pro"/>
                <a:cs typeface="Source Code Pro"/>
              </a:defRPr>
            </a:lvl1pPr>
          </a:lstStyle>
          <a:p>
            <a:fld id="{36CC25BB-CD9E-8B4B-903C-80BCA5EE16DA}" type="slidenum">
              <a:rPr lang="en-US" kern="0" smtClean="0">
                <a:solidFill>
                  <a:srgbClr val="000000">
                    <a:tint val="75000"/>
                  </a:srgbClr>
                </a:solidFill>
                <a:ea typeface="Arial"/>
                <a:sym typeface="Arial"/>
                <a:rtl val="0"/>
              </a:rPr>
              <a:pPr/>
              <a:t>‹#›</a:t>
            </a:fld>
            <a:endParaRPr lang="en-US" kern="0">
              <a:solidFill>
                <a:srgbClr val="000000">
                  <a:tint val="75000"/>
                </a:srgbClr>
              </a:solidFill>
              <a:ea typeface="Arial"/>
              <a:sym typeface="Arial"/>
              <a:rtl val="0"/>
            </a:endParaRPr>
          </a:p>
        </p:txBody>
      </p:sp>
      <p:sp>
        <p:nvSpPr>
          <p:cNvPr id="10" name="Shape 22"/>
          <p:cNvSpPr txBox="1">
            <a:spLocks noGrp="1"/>
          </p:cNvSpPr>
          <p:nvPr>
            <p:ph type="title"/>
          </p:nvPr>
        </p:nvSpPr>
        <p:spPr>
          <a:xfrm>
            <a:off x="772000" y="204151"/>
            <a:ext cx="8436488" cy="680961"/>
          </a:xfrm>
          <a:prstGeom prst="rect">
            <a:avLst/>
          </a:prstGeom>
          <a:noFill/>
          <a:effectLst/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>
                <a:solidFill>
                  <a:schemeClr val="bg1"/>
                </a:solidFill>
                <a:latin typeface="Source Sans Pro"/>
                <a:cs typeface="Source Sans Pr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3" name="Donut 12"/>
          <p:cNvSpPr>
            <a:spLocks noChangeAspect="1"/>
          </p:cNvSpPr>
          <p:nvPr userDrawn="1"/>
        </p:nvSpPr>
        <p:spPr>
          <a:xfrm>
            <a:off x="10603655" y="1080363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  <p:sp>
        <p:nvSpPr>
          <p:cNvPr id="14" name="Donut 13"/>
          <p:cNvSpPr>
            <a:spLocks noChangeAspect="1"/>
          </p:cNvSpPr>
          <p:nvPr userDrawn="1"/>
        </p:nvSpPr>
        <p:spPr>
          <a:xfrm>
            <a:off x="10603655" y="2076382"/>
            <a:ext cx="1207008" cy="905256"/>
          </a:xfrm>
          <a:prstGeom prst="donut">
            <a:avLst>
              <a:gd name="adj" fmla="val 956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latin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7842169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v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lorful-texture_mk0UDZ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71"/>
          <a:stretch/>
        </p:blipFill>
        <p:spPr>
          <a:xfrm rot="10800000">
            <a:off x="0" y="-1"/>
            <a:ext cx="12192000" cy="2408314"/>
          </a:xfrm>
          <a:prstGeom prst="rect">
            <a:avLst/>
          </a:prstGeom>
        </p:spPr>
      </p:pic>
      <p:sp>
        <p:nvSpPr>
          <p:cNvPr id="2" name="Oval 1"/>
          <p:cNvSpPr/>
          <p:nvPr userDrawn="1"/>
        </p:nvSpPr>
        <p:spPr>
          <a:xfrm>
            <a:off x="505766" y="1172510"/>
            <a:ext cx="3171465" cy="24600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/>
              <a:sym typeface="Arial"/>
              <a:rtl val="0"/>
            </a:endParaRPr>
          </a:p>
        </p:txBody>
      </p:sp>
      <p:pic>
        <p:nvPicPr>
          <p:cNvPr id="10" name="Picture 9" descr="DataONE_South America LOGO.tif"/>
          <p:cNvPicPr>
            <a:picLocks noChangeAspect="1"/>
          </p:cNvPicPr>
          <p:nvPr userDrawn="1"/>
        </p:nvPicPr>
        <p:blipFill rotWithShape="1">
          <a:blip r:embed="rId3"/>
          <a:srcRect l="49927" t="-953" r="27440" b="953"/>
          <a:stretch/>
        </p:blipFill>
        <p:spPr>
          <a:xfrm>
            <a:off x="290751" y="951875"/>
            <a:ext cx="3682124" cy="291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14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9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3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5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69" y="2160590"/>
            <a:ext cx="4184035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6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6" y="2737247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5" y="2737247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1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50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2" y="514926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5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90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5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5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3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2160590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4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D8D80-3408-2B4D-ADFB-4134561F698B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5" y="6041364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4" y="6041364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57398A6-8323-734C-A0EF-E0BE7757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35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8" r:id="rId17"/>
    <p:sldLayoutId id="2147483759" r:id="rId18"/>
    <p:sldLayoutId id="2147483760" r:id="rId19"/>
    <p:sldLayoutId id="2147483761" r:id="rId20"/>
    <p:sldLayoutId id="2147483762" r:id="rId21"/>
    <p:sldLayoutId id="2147483766" r:id="rId22"/>
    <p:sldLayoutId id="2147483769" r:id="rId23"/>
    <p:sldLayoutId id="2147483770" r:id="rId24"/>
    <p:sldLayoutId id="2147483771" r:id="rId25"/>
    <p:sldLayoutId id="2147483772" r:id="rId26"/>
    <p:sldLayoutId id="2147483773" r:id="rId27"/>
    <p:sldLayoutId id="2147483774" r:id="rId2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20" Type="http://schemas.openxmlformats.org/officeDocument/2006/relationships/image" Target="../media/image21.jpeg"/><Relationship Id="rId21" Type="http://schemas.openxmlformats.org/officeDocument/2006/relationships/image" Target="../media/image22.png"/><Relationship Id="rId22" Type="http://schemas.openxmlformats.org/officeDocument/2006/relationships/image" Target="../media/image23.png"/><Relationship Id="rId23" Type="http://schemas.openxmlformats.org/officeDocument/2006/relationships/image" Target="../media/image24.png"/><Relationship Id="rId10" Type="http://schemas.openxmlformats.org/officeDocument/2006/relationships/image" Target="../media/image11.png"/><Relationship Id="rId11" Type="http://schemas.openxmlformats.org/officeDocument/2006/relationships/image" Target="../media/image12.jpg"/><Relationship Id="rId12" Type="http://schemas.openxmlformats.org/officeDocument/2006/relationships/image" Target="../media/image13.jpg"/><Relationship Id="rId13" Type="http://schemas.openxmlformats.org/officeDocument/2006/relationships/image" Target="../media/image14.jpeg"/><Relationship Id="rId14" Type="http://schemas.openxmlformats.org/officeDocument/2006/relationships/image" Target="../media/image15.jpg"/><Relationship Id="rId15" Type="http://schemas.openxmlformats.org/officeDocument/2006/relationships/image" Target="../media/image16.jpeg"/><Relationship Id="rId16" Type="http://schemas.openxmlformats.org/officeDocument/2006/relationships/image" Target="../media/image17.png"/><Relationship Id="rId17" Type="http://schemas.openxmlformats.org/officeDocument/2006/relationships/image" Target="../media/image18.jpg"/><Relationship Id="rId18" Type="http://schemas.openxmlformats.org/officeDocument/2006/relationships/image" Target="../media/image19.png"/><Relationship Id="rId19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0" Type="http://schemas.openxmlformats.org/officeDocument/2006/relationships/image" Target="../media/image21.jpeg"/><Relationship Id="rId21" Type="http://schemas.openxmlformats.org/officeDocument/2006/relationships/image" Target="../media/image22.png"/><Relationship Id="rId22" Type="http://schemas.openxmlformats.org/officeDocument/2006/relationships/image" Target="../media/image23.png"/><Relationship Id="rId23" Type="http://schemas.openxmlformats.org/officeDocument/2006/relationships/image" Target="../media/image25.png"/><Relationship Id="rId24" Type="http://schemas.openxmlformats.org/officeDocument/2006/relationships/image" Target="../media/image24.png"/><Relationship Id="rId25" Type="http://schemas.openxmlformats.org/officeDocument/2006/relationships/image" Target="../media/image26.jpeg"/><Relationship Id="rId26" Type="http://schemas.openxmlformats.org/officeDocument/2006/relationships/image" Target="../media/image27.png"/><Relationship Id="rId27" Type="http://schemas.openxmlformats.org/officeDocument/2006/relationships/image" Target="../media/image28.tiff"/><Relationship Id="rId28" Type="http://schemas.openxmlformats.org/officeDocument/2006/relationships/image" Target="../media/image29.png"/><Relationship Id="rId29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30" Type="http://schemas.openxmlformats.org/officeDocument/2006/relationships/image" Target="../media/image31.tiff"/><Relationship Id="rId31" Type="http://schemas.openxmlformats.org/officeDocument/2006/relationships/image" Target="../media/image32.tiff"/><Relationship Id="rId32" Type="http://schemas.openxmlformats.org/officeDocument/2006/relationships/image" Target="../media/image33.png"/><Relationship Id="rId9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33" Type="http://schemas.openxmlformats.org/officeDocument/2006/relationships/image" Target="../media/image34.tiff"/><Relationship Id="rId34" Type="http://schemas.openxmlformats.org/officeDocument/2006/relationships/image" Target="../media/image35.png"/><Relationship Id="rId35" Type="http://schemas.openxmlformats.org/officeDocument/2006/relationships/image" Target="../media/image36.png"/><Relationship Id="rId36" Type="http://schemas.openxmlformats.org/officeDocument/2006/relationships/image" Target="../media/image37.jpg"/><Relationship Id="rId10" Type="http://schemas.openxmlformats.org/officeDocument/2006/relationships/image" Target="../media/image11.png"/><Relationship Id="rId11" Type="http://schemas.openxmlformats.org/officeDocument/2006/relationships/image" Target="../media/image12.jpg"/><Relationship Id="rId12" Type="http://schemas.openxmlformats.org/officeDocument/2006/relationships/image" Target="../media/image13.jpg"/><Relationship Id="rId13" Type="http://schemas.openxmlformats.org/officeDocument/2006/relationships/image" Target="../media/image14.jpeg"/><Relationship Id="rId14" Type="http://schemas.openxmlformats.org/officeDocument/2006/relationships/image" Target="../media/image15.jpg"/><Relationship Id="rId15" Type="http://schemas.openxmlformats.org/officeDocument/2006/relationships/image" Target="../media/image16.jpeg"/><Relationship Id="rId16" Type="http://schemas.openxmlformats.org/officeDocument/2006/relationships/image" Target="../media/image17.png"/><Relationship Id="rId17" Type="http://schemas.openxmlformats.org/officeDocument/2006/relationships/image" Target="../media/image18.jpg"/><Relationship Id="rId18" Type="http://schemas.openxmlformats.org/officeDocument/2006/relationships/image" Target="../media/image19.png"/><Relationship Id="rId1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4" Type="http://schemas.openxmlformats.org/officeDocument/2006/relationships/image" Target="../media/image39.tiff"/><Relationship Id="rId5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1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-59141" y="323935"/>
            <a:ext cx="91440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4000" dirty="0" err="1" smtClean="0">
                <a:solidFill>
                  <a:srgbClr val="052754"/>
                </a:solidFill>
                <a:latin typeface="Arial Black" pitchFamily="-107" charset="0"/>
              </a:rPr>
              <a:t>DataONE</a:t>
            </a:r>
            <a:r>
              <a:rPr lang="en-US" sz="4000" dirty="0" smtClean="0">
                <a:solidFill>
                  <a:srgbClr val="052754"/>
                </a:solidFill>
                <a:latin typeface="Arial Black" pitchFamily="-107" charset="0"/>
              </a:rPr>
              <a:t>: A Data Federation with Provenance Support</a:t>
            </a:r>
            <a:endParaRPr lang="en-US" sz="4000" dirty="0">
              <a:solidFill>
                <a:srgbClr val="052754"/>
              </a:solidFill>
              <a:latin typeface="Arial Black" pitchFamily="-107" charset="0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368490" y="1842297"/>
            <a:ext cx="9860503" cy="387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243" tIns="45614" rIns="91243" bIns="45614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Yang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Christopher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Jones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V</a:t>
            </a:r>
            <a:r>
              <a:rPr lang="cs-CZ" sz="2400" b="1" dirty="0" err="1">
                <a:latin typeface="Arial" charset="0"/>
                <a:ea typeface="Arial" charset="0"/>
                <a:cs typeface="Arial" charset="0"/>
              </a:rPr>
              <a:t>í</a:t>
            </a:r>
            <a:r>
              <a:rPr lang="en-US" sz="2400" b="1" dirty="0" err="1">
                <a:latin typeface="Arial" charset="0"/>
                <a:ea typeface="Arial" charset="0"/>
                <a:cs typeface="Arial" charset="0"/>
              </a:rPr>
              <a:t>ctor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Cuevas-</a:t>
            </a:r>
            <a:r>
              <a:rPr lang="en-US" sz="2400" b="1" dirty="0" err="1">
                <a:latin typeface="Arial" charset="0"/>
                <a:ea typeface="Arial" charset="0"/>
                <a:cs typeface="Arial" charset="0"/>
              </a:rPr>
              <a:t>Vicentt</a:t>
            </a:r>
            <a:r>
              <a:rPr lang="cs-CZ" sz="2400" b="1" dirty="0" err="1">
                <a:latin typeface="Arial" charset="0"/>
                <a:ea typeface="Arial" charset="0"/>
                <a:cs typeface="Arial" charset="0"/>
              </a:rPr>
              <a:t>í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n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3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</a:p>
          <a:p>
            <a:pPr algn="ctr"/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Matthew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B.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Jones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Bertram </a:t>
            </a:r>
            <a:r>
              <a:rPr lang="en-US" sz="2400" b="1" dirty="0" err="1">
                <a:latin typeface="Arial" charset="0"/>
                <a:ea typeface="Arial" charset="0"/>
                <a:cs typeface="Arial" charset="0"/>
              </a:rPr>
              <a:t>Lud</a:t>
            </a:r>
            <a:r>
              <a:rPr lang="fi-FI" sz="2400" b="1" dirty="0">
                <a:latin typeface="Arial" charset="0"/>
                <a:ea typeface="Arial" charset="0"/>
                <a:cs typeface="Arial" charset="0"/>
              </a:rPr>
              <a:t>ä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scher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Timothy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McPhillips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</a:p>
          <a:p>
            <a:pPr algn="ctr"/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Paolo Missier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4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Christopher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Schwalm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Peter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Slaughter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</a:p>
          <a:p>
            <a:pPr algn="ctr"/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Dave Vieglais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6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Lauren Walker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b="1" dirty="0" err="1">
                <a:latin typeface="Arial" charset="0"/>
                <a:ea typeface="Arial" charset="0"/>
                <a:cs typeface="Arial" charset="0"/>
              </a:rPr>
              <a:t>Yaxing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Wei</a:t>
            </a:r>
            <a:r>
              <a:rPr lang="en-US" sz="2400" b="1" baseline="30000" dirty="0" smtClean="0">
                <a:latin typeface="Arial" charset="0"/>
                <a:ea typeface="Arial" charset="0"/>
                <a:cs typeface="Arial" charset="0"/>
              </a:rPr>
              <a:t>7</a:t>
            </a:r>
          </a:p>
          <a:p>
            <a:pPr algn="ctr">
              <a:lnSpc>
                <a:spcPct val="150000"/>
              </a:lnSpc>
            </a:pPr>
            <a:r>
              <a:rPr lang="en-US" sz="2000" baseline="30000" dirty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University of Illinois, Urbana-Champaign,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National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Center for Ecological Analysis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and Synthesis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, UCSB,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3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Universidad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Popular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Aut</a:t>
            </a:r>
            <a:r>
              <a:rPr lang="en-US" sz="2000" dirty="0" err="1">
                <a:latin typeface="Arial" charset="0"/>
                <a:ea typeface="Arial" charset="0"/>
                <a:cs typeface="Arial" charset="0"/>
              </a:rPr>
              <a:t>ó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noma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del Estado de Puebla, Mexico,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4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School of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Computing Science,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Newcastle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University, UK,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Woods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Hole Research Center,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Falmouth, MA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6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University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of Kansas, Lawrence,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000" baseline="30000" dirty="0" smtClean="0">
                <a:latin typeface="Arial" charset="0"/>
                <a:ea typeface="Arial" charset="0"/>
                <a:cs typeface="Arial" charset="0"/>
              </a:rPr>
              <a:t>7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Environmental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Sciences Division,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Oak Ridge National Lab, TN</a:t>
            </a:r>
            <a:endParaRPr lang="en-US" sz="2000" b="1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0" y="5974625"/>
            <a:ext cx="2636671" cy="62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6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 Box 45"/>
          <p:cNvSpPr txBox="1">
            <a:spLocks noChangeArrowheads="1"/>
          </p:cNvSpPr>
          <p:nvPr/>
        </p:nvSpPr>
        <p:spPr bwMode="auto">
          <a:xfrm>
            <a:off x="311289" y="1485447"/>
            <a:ext cx="6865537" cy="40011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kern="0" dirty="0">
                <a:solidFill>
                  <a:srgbClr val="565656"/>
                </a:solidFill>
                <a:ea typeface="Arial"/>
                <a:cs typeface="Source Sans Pro"/>
                <a:sym typeface="Arial"/>
                <a:rtl val="0"/>
              </a:rPr>
              <a:t>C</a:t>
            </a:r>
            <a:r>
              <a:rPr lang="en-US" sz="2000" kern="0" dirty="0" smtClean="0">
                <a:solidFill>
                  <a:srgbClr val="565656"/>
                </a:solidFill>
                <a:ea typeface="Arial"/>
                <a:cs typeface="Source Sans Pro"/>
                <a:sym typeface="Arial"/>
                <a:rtl val="0"/>
              </a:rPr>
              <a:t>omponents </a:t>
            </a:r>
            <a:r>
              <a:rPr lang="en-US" sz="2000" kern="0" dirty="0">
                <a:solidFill>
                  <a:srgbClr val="565656"/>
                </a:solidFill>
                <a:ea typeface="Arial"/>
                <a:cs typeface="Source Sans Pro"/>
                <a:sym typeface="Arial"/>
                <a:rtl val="0"/>
              </a:rPr>
              <a:t>for a flexible, scalable, sustainable network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69" y="169333"/>
            <a:ext cx="8596668" cy="1320800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What is </a:t>
            </a:r>
            <a:r>
              <a:rPr lang="en-US" b="1" dirty="0" err="1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DataONE</a:t>
            </a:r>
            <a:r>
              <a:rPr lang="en-US" b="1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br>
              <a:rPr lang="en-US" b="1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3600" dirty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Coordinating </a:t>
            </a:r>
            <a:r>
              <a:rPr lang="en-US" sz="3600" dirty="0" smtClean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Nodes, Member Nodes</a:t>
            </a:r>
            <a:endParaRPr lang="en-US" sz="3600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C25BB-CD9E-8B4B-903C-80BCA5EE16DA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2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123" name="Picture 122" descr="CN.ps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068" y="2259768"/>
            <a:ext cx="1455805" cy="1091854"/>
          </a:xfrm>
          <a:prstGeom prst="rect">
            <a:avLst/>
          </a:prstGeom>
        </p:spPr>
      </p:pic>
      <p:sp>
        <p:nvSpPr>
          <p:cNvPr id="134" name="Content Placeholder 2"/>
          <p:cNvSpPr txBox="1">
            <a:spLocks/>
          </p:cNvSpPr>
          <p:nvPr/>
        </p:nvSpPr>
        <p:spPr>
          <a:xfrm>
            <a:off x="1354306" y="6385986"/>
            <a:ext cx="10228097" cy="40428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66"/>
              </a:buClr>
              <a:buFont typeface="Titillium Web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r"/>
            <a:r>
              <a:rPr lang="en-US" sz="2000" kern="0" dirty="0" err="1" smtClean="0">
                <a:solidFill>
                  <a:srgbClr val="565656"/>
                </a:solidFill>
                <a:latin typeface="Source Sans Pro"/>
                <a:cs typeface="Source Sans Pro"/>
              </a:rPr>
              <a:t>www.dataone.org</a:t>
            </a:r>
            <a:r>
              <a:rPr lang="en-US" sz="2000" kern="0" dirty="0" smtClean="0">
                <a:solidFill>
                  <a:srgbClr val="565656"/>
                </a:solidFill>
                <a:latin typeface="Source Sans Pro"/>
                <a:cs typeface="Source Sans Pro"/>
              </a:rPr>
              <a:t>/member-nodes</a:t>
            </a:r>
          </a:p>
          <a:p>
            <a:pPr marL="0" lvl="1"/>
            <a:endParaRPr lang="en-US" sz="2000" kern="0" dirty="0" smtClean="0">
              <a:solidFill>
                <a:srgbClr val="565656"/>
              </a:solidFill>
              <a:latin typeface="Source Sans Pro"/>
              <a:cs typeface="Source Sans Pro"/>
            </a:endParaRPr>
          </a:p>
        </p:txBody>
      </p: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208464" y="3533679"/>
            <a:ext cx="8656168" cy="3008020"/>
            <a:chOff x="357227" y="1752843"/>
            <a:chExt cx="8367153" cy="3876784"/>
          </a:xfrm>
        </p:grpSpPr>
        <p:grpSp>
          <p:nvGrpSpPr>
            <p:cNvPr id="136" name="Group 135"/>
            <p:cNvGrpSpPr/>
            <p:nvPr/>
          </p:nvGrpSpPr>
          <p:grpSpPr>
            <a:xfrm>
              <a:off x="357227" y="1752843"/>
              <a:ext cx="8367153" cy="3876784"/>
              <a:chOff x="357227" y="1752843"/>
              <a:chExt cx="8367153" cy="3876784"/>
            </a:xfrm>
          </p:grpSpPr>
          <p:grpSp>
            <p:nvGrpSpPr>
              <p:cNvPr id="138" name="Group 137"/>
              <p:cNvGrpSpPr>
                <a:grpSpLocks noChangeAspect="1"/>
              </p:cNvGrpSpPr>
              <p:nvPr/>
            </p:nvGrpSpPr>
            <p:grpSpPr>
              <a:xfrm>
                <a:off x="357227" y="1752843"/>
                <a:ext cx="8367153" cy="3876784"/>
                <a:chOff x="16661606" y="5588794"/>
                <a:chExt cx="11430000" cy="5289639"/>
              </a:xfrm>
              <a:effectLst/>
            </p:grpSpPr>
            <p:grpSp>
              <p:nvGrpSpPr>
                <p:cNvPr id="142" name="Group 141"/>
                <p:cNvGrpSpPr/>
                <p:nvPr/>
              </p:nvGrpSpPr>
              <p:grpSpPr>
                <a:xfrm>
                  <a:off x="16661606" y="5588794"/>
                  <a:ext cx="11430000" cy="5289639"/>
                  <a:chOff x="16433006" y="5588794"/>
                  <a:chExt cx="11430000" cy="5289639"/>
                </a:xfrm>
              </p:grpSpPr>
              <p:pic>
                <p:nvPicPr>
                  <p:cNvPr id="152" name="Picture 151" descr="outline-blank-white-transparent-world-map-b2b.png"/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duotone>
                      <a:schemeClr val="accent1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colorTemperature colorTemp="11200"/>
                            </a14:imgEffect>
                            <a14:imgEffect>
                              <a14:saturation sat="4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6433006" y="5588794"/>
                    <a:ext cx="11430000" cy="5289639"/>
                  </a:xfrm>
                  <a:prstGeom prst="rect">
                    <a:avLst/>
                  </a:prstGeom>
                  <a:ln w="19050" cmpd="sng">
                    <a:noFill/>
                  </a:ln>
                  <a:effectLst>
                    <a:outerShdw blurRad="50800" dist="63500" dir="2700000" algn="tl" rotWithShape="0">
                      <a:srgbClr val="177F8A">
                        <a:alpha val="40000"/>
                      </a:srgbClr>
                    </a:outerShdw>
                  </a:effectLst>
                </p:spPr>
              </p:pic>
              <p:sp>
                <p:nvSpPr>
                  <p:cNvPr id="153" name="Rectangle 152"/>
                  <p:cNvSpPr>
                    <a:spLocks noChangeAspect="1"/>
                  </p:cNvSpPr>
                  <p:nvPr/>
                </p:nvSpPr>
                <p:spPr>
                  <a:xfrm rot="18976489" flipH="1">
                    <a:off x="17462149" y="7198164"/>
                    <a:ext cx="367586" cy="365760"/>
                  </a:xfrm>
                  <a:prstGeom prst="rect">
                    <a:avLst/>
                  </a:prstGeom>
                  <a:solidFill>
                    <a:srgbClr val="660033"/>
                  </a:solidFill>
                  <a:ln w="19050" cmpd="sng">
                    <a:solidFill>
                      <a:srgbClr val="660033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grpSp>
                <p:nvGrpSpPr>
                  <p:cNvPr id="154" name="Group 153"/>
                  <p:cNvGrpSpPr/>
                  <p:nvPr/>
                </p:nvGrpSpPr>
                <p:grpSpPr>
                  <a:xfrm>
                    <a:off x="17168322" y="7212258"/>
                    <a:ext cx="367584" cy="392896"/>
                    <a:chOff x="17168322" y="7212258"/>
                    <a:chExt cx="367584" cy="392896"/>
                  </a:xfrm>
                </p:grpSpPr>
                <p:sp>
                  <p:nvSpPr>
                    <p:cNvPr id="171" name="Rectangle 170"/>
                    <p:cNvSpPr>
                      <a:spLocks noChangeAspect="1"/>
                    </p:cNvSpPr>
                    <p:nvPr/>
                  </p:nvSpPr>
                  <p:spPr>
                    <a:xfrm rot="18976489">
                      <a:off x="17168322" y="7239395"/>
                      <a:ext cx="367584" cy="365759"/>
                    </a:xfrm>
                    <a:prstGeom prst="rect">
                      <a:avLst/>
                    </a:prstGeom>
                    <a:solidFill>
                      <a:srgbClr val="660033"/>
                    </a:solidFill>
                    <a:ln w="19050" cmpd="sng">
                      <a:solidFill>
                        <a:srgbClr val="660033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  <p:sp>
                  <p:nvSpPr>
                    <p:cNvPr id="172" name="Oval 171"/>
                    <p:cNvSpPr>
                      <a:spLocks noChangeAspect="1"/>
                    </p:cNvSpPr>
                    <p:nvPr/>
                  </p:nvSpPr>
                  <p:spPr>
                    <a:xfrm>
                      <a:off x="17174713" y="7212258"/>
                      <a:ext cx="321432" cy="320041"/>
                    </a:xfrm>
                    <a:prstGeom prst="ellipse">
                      <a:avLst/>
                    </a:prstGeom>
                    <a:solidFill>
                      <a:srgbClr val="93CDDD"/>
                    </a:solidFill>
                    <a:ln w="19050" cmpd="sng">
                      <a:solidFill>
                        <a:srgbClr val="215968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</p:grpSp>
              <p:sp>
                <p:nvSpPr>
                  <p:cNvPr id="155" name="Oval 154"/>
                  <p:cNvSpPr>
                    <a:spLocks noChangeAspect="1"/>
                  </p:cNvSpPr>
                  <p:nvPr/>
                </p:nvSpPr>
                <p:spPr>
                  <a:xfrm>
                    <a:off x="17042606" y="7290413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1FABBB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grpSp>
                <p:nvGrpSpPr>
                  <p:cNvPr id="156" name="Group 155"/>
                  <p:cNvGrpSpPr/>
                  <p:nvPr/>
                </p:nvGrpSpPr>
                <p:grpSpPr>
                  <a:xfrm>
                    <a:off x="18199020" y="7128034"/>
                    <a:ext cx="367586" cy="365760"/>
                    <a:chOff x="18001812" y="6785134"/>
                    <a:chExt cx="367586" cy="365760"/>
                  </a:xfrm>
                </p:grpSpPr>
                <p:sp>
                  <p:nvSpPr>
                    <p:cNvPr id="169" name="Rectangle 168"/>
                    <p:cNvSpPr>
                      <a:spLocks noChangeAspect="1"/>
                    </p:cNvSpPr>
                    <p:nvPr/>
                  </p:nvSpPr>
                  <p:spPr>
                    <a:xfrm rot="18976489" flipH="1">
                      <a:off x="18001812" y="6785134"/>
                      <a:ext cx="367586" cy="365760"/>
                    </a:xfrm>
                    <a:prstGeom prst="rect">
                      <a:avLst/>
                    </a:prstGeom>
                    <a:solidFill>
                      <a:srgbClr val="660033"/>
                    </a:solidFill>
                    <a:ln w="19050" cmpd="sng">
                      <a:solidFill>
                        <a:srgbClr val="660033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  <p:sp>
                  <p:nvSpPr>
                    <p:cNvPr id="170" name="Oval 169"/>
                    <p:cNvSpPr>
                      <a:spLocks noChangeAspect="1"/>
                    </p:cNvSpPr>
                    <p:nvPr/>
                  </p:nvSpPr>
                  <p:spPr>
                    <a:xfrm>
                      <a:off x="18024890" y="6807994"/>
                      <a:ext cx="321431" cy="320040"/>
                    </a:xfrm>
                    <a:prstGeom prst="ellipse">
                      <a:avLst/>
                    </a:prstGeom>
                    <a:solidFill>
                      <a:srgbClr val="93CDDD"/>
                    </a:solidFill>
                    <a:ln w="19050" cmpd="sng">
                      <a:solidFill>
                        <a:srgbClr val="215968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</p:grpSp>
              <p:sp>
                <p:nvSpPr>
                  <p:cNvPr id="157" name="Oval 156"/>
                  <p:cNvSpPr>
                    <a:spLocks noChangeAspect="1"/>
                  </p:cNvSpPr>
                  <p:nvPr/>
                </p:nvSpPr>
                <p:spPr>
                  <a:xfrm>
                    <a:off x="18457841" y="6980266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sp>
                <p:nvSpPr>
                  <p:cNvPr id="158" name="Oval 157"/>
                  <p:cNvSpPr>
                    <a:spLocks noChangeAspect="1"/>
                  </p:cNvSpPr>
                  <p:nvPr/>
                </p:nvSpPr>
                <p:spPr>
                  <a:xfrm>
                    <a:off x="18194201" y="6943889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sp>
                <p:nvSpPr>
                  <p:cNvPr id="168" name="Oval 167"/>
                  <p:cNvSpPr>
                    <a:spLocks noChangeAspect="1"/>
                  </p:cNvSpPr>
                  <p:nvPr/>
                </p:nvSpPr>
                <p:spPr>
                  <a:xfrm>
                    <a:off x="22063536" y="9479665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</p:grpSp>
            <p:sp>
              <p:nvSpPr>
                <p:cNvPr id="146" name="Oval 145"/>
                <p:cNvSpPr>
                  <a:spLocks noChangeAspect="1"/>
                </p:cNvSpPr>
                <p:nvPr/>
              </p:nvSpPr>
              <p:spPr>
                <a:xfrm>
                  <a:off x="19158870" y="8647580"/>
                  <a:ext cx="284695" cy="28346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48" name="Oval 147"/>
                <p:cNvSpPr>
                  <a:spLocks noChangeAspect="1"/>
                </p:cNvSpPr>
                <p:nvPr/>
              </p:nvSpPr>
              <p:spPr>
                <a:xfrm>
                  <a:off x="25424607" y="7694218"/>
                  <a:ext cx="284695" cy="283463"/>
                </a:xfrm>
                <a:prstGeom prst="ellipse">
                  <a:avLst/>
                </a:prstGeom>
                <a:solidFill>
                  <a:srgbClr val="93CDDD"/>
                </a:solidFill>
                <a:ln w="19050" cmpd="sng">
                  <a:solidFill>
                    <a:srgbClr val="215968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50" name="Oval 149"/>
                <p:cNvSpPr>
                  <a:spLocks noChangeAspect="1"/>
                </p:cNvSpPr>
                <p:nvPr/>
              </p:nvSpPr>
              <p:spPr>
                <a:xfrm>
                  <a:off x="26186606" y="9855994"/>
                  <a:ext cx="284695" cy="283464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51" name="Oval 150"/>
                <p:cNvSpPr>
                  <a:spLocks noChangeAspect="1"/>
                </p:cNvSpPr>
                <p:nvPr/>
              </p:nvSpPr>
              <p:spPr>
                <a:xfrm>
                  <a:off x="18740850" y="7211514"/>
                  <a:ext cx="284695" cy="28346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</p:grpSp>
          <p:sp>
            <p:nvSpPr>
              <p:cNvPr id="139" name="Oval 138"/>
              <p:cNvSpPr>
                <a:spLocks noChangeAspect="1"/>
              </p:cNvSpPr>
              <p:nvPr/>
            </p:nvSpPr>
            <p:spPr>
              <a:xfrm>
                <a:off x="1147695" y="2962484"/>
                <a:ext cx="235299" cy="234558"/>
              </a:xfrm>
              <a:prstGeom prst="ellipse">
                <a:avLst/>
              </a:prstGeom>
              <a:solidFill>
                <a:srgbClr val="93CDDD"/>
              </a:solidFill>
              <a:ln w="19050" cmpd="sng">
                <a:solidFill>
                  <a:srgbClr val="21596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1FABBB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  <p:sp>
            <p:nvSpPr>
              <p:cNvPr id="140" name="Oval 139"/>
              <p:cNvSpPr>
                <a:spLocks noChangeAspect="1"/>
              </p:cNvSpPr>
              <p:nvPr/>
            </p:nvSpPr>
            <p:spPr>
              <a:xfrm>
                <a:off x="1055265" y="2652104"/>
                <a:ext cx="235299" cy="234558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19050" cmpd="sng">
                <a:solidFill>
                  <a:schemeClr val="accent5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1FABBB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  <p:sp>
            <p:nvSpPr>
              <p:cNvPr id="141" name="Oval 140"/>
              <p:cNvSpPr>
                <a:spLocks noChangeAspect="1"/>
              </p:cNvSpPr>
              <p:nvPr/>
            </p:nvSpPr>
            <p:spPr>
              <a:xfrm>
                <a:off x="699271" y="2179289"/>
                <a:ext cx="208407" cy="207751"/>
              </a:xfrm>
              <a:prstGeom prst="ellipse">
                <a:avLst/>
              </a:prstGeom>
              <a:solidFill>
                <a:srgbClr val="93CDDD"/>
              </a:solidFill>
              <a:ln w="19050" cmpd="sng">
                <a:solidFill>
                  <a:srgbClr val="21596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FFFFFF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</p:grpSp>
        <p:sp>
          <p:nvSpPr>
            <p:cNvPr id="137" name="Oval 136"/>
            <p:cNvSpPr>
              <a:spLocks noChangeAspect="1"/>
            </p:cNvSpPr>
            <p:nvPr/>
          </p:nvSpPr>
          <p:spPr>
            <a:xfrm>
              <a:off x="1513041" y="2646868"/>
              <a:ext cx="235299" cy="234558"/>
            </a:xfrm>
            <a:prstGeom prst="ellipse">
              <a:avLst/>
            </a:prstGeom>
            <a:solidFill>
              <a:srgbClr val="93CDDD"/>
            </a:solidFill>
            <a:ln w="19050" cmpd="sng">
              <a:solidFill>
                <a:srgbClr val="21596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400" kern="0" dirty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005112" y="1592145"/>
            <a:ext cx="6943109" cy="2912010"/>
            <a:chOff x="407523" y="2009281"/>
            <a:chExt cx="5207332" cy="2912010"/>
          </a:xfrm>
        </p:grpSpPr>
        <p:cxnSp>
          <p:nvCxnSpPr>
            <p:cNvPr id="174" name="Straight Connector 90"/>
            <p:cNvCxnSpPr>
              <a:cxnSpLocks noChangeShapeType="1"/>
            </p:cNvCxnSpPr>
            <p:nvPr/>
          </p:nvCxnSpPr>
          <p:spPr bwMode="auto">
            <a:xfrm>
              <a:off x="5381903" y="2009281"/>
              <a:ext cx="232952" cy="3722"/>
            </a:xfrm>
            <a:prstGeom prst="line">
              <a:avLst/>
            </a:prstGeom>
            <a:noFill/>
            <a:ln w="9525">
              <a:solidFill>
                <a:srgbClr val="800000"/>
              </a:solidFill>
              <a:round/>
              <a:headEnd/>
              <a:tailEnd/>
            </a:ln>
          </p:spPr>
        </p:cxnSp>
        <p:grpSp>
          <p:nvGrpSpPr>
            <p:cNvPr id="175" name="Group 174"/>
            <p:cNvGrpSpPr/>
            <p:nvPr/>
          </p:nvGrpSpPr>
          <p:grpSpPr>
            <a:xfrm>
              <a:off x="407523" y="2009281"/>
              <a:ext cx="4971506" cy="2912010"/>
              <a:chOff x="407523" y="2009281"/>
              <a:chExt cx="4971506" cy="2912010"/>
            </a:xfrm>
          </p:grpSpPr>
          <p:cxnSp>
            <p:nvCxnSpPr>
              <p:cNvPr id="176" name="Straight Connector 66"/>
              <p:cNvCxnSpPr>
                <a:cxnSpLocks noChangeShapeType="1"/>
              </p:cNvCxnSpPr>
              <p:nvPr/>
            </p:nvCxnSpPr>
            <p:spPr bwMode="auto">
              <a:xfrm flipV="1">
                <a:off x="992949" y="2009282"/>
                <a:ext cx="4386080" cy="2848682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  <p:cxnSp>
            <p:nvCxnSpPr>
              <p:cNvPr id="177" name="Straight Connector 71"/>
              <p:cNvCxnSpPr>
                <a:cxnSpLocks noChangeShapeType="1"/>
              </p:cNvCxnSpPr>
              <p:nvPr/>
            </p:nvCxnSpPr>
            <p:spPr bwMode="auto">
              <a:xfrm flipH="1">
                <a:off x="574415" y="2009281"/>
                <a:ext cx="4804614" cy="2888564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  <p:cxnSp>
            <p:nvCxnSpPr>
              <p:cNvPr id="178" name="Straight Connector 66"/>
              <p:cNvCxnSpPr>
                <a:cxnSpLocks noChangeShapeType="1"/>
              </p:cNvCxnSpPr>
              <p:nvPr/>
            </p:nvCxnSpPr>
            <p:spPr bwMode="auto">
              <a:xfrm flipV="1">
                <a:off x="407523" y="2009281"/>
                <a:ext cx="4971506" cy="2912010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</p:grpSp>
      </p:grpSp>
      <p:sp>
        <p:nvSpPr>
          <p:cNvPr id="179" name="Text Box 48"/>
          <p:cNvSpPr txBox="1">
            <a:spLocks noChangeArrowheads="1"/>
          </p:cNvSpPr>
          <p:nvPr/>
        </p:nvSpPr>
        <p:spPr bwMode="auto">
          <a:xfrm>
            <a:off x="7809901" y="1368065"/>
            <a:ext cx="3772499" cy="3131627"/>
          </a:xfrm>
          <a:prstGeom prst="rect">
            <a:avLst/>
          </a:prstGeom>
          <a:solidFill>
            <a:schemeClr val="bg1"/>
          </a:solidFill>
          <a:ln w="9525">
            <a:solidFill>
              <a:srgbClr val="1A435D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Coordinating </a:t>
            </a:r>
            <a:r>
              <a:rPr lang="en-US" b="1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Nodes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retain complete metadata catalog 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indexing for search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network-wide services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ensure content availability (preservation)  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replication </a:t>
            </a:r>
            <a:r>
              <a: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services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sz="1400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kern="0" dirty="0" smtClean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sz="1400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</p:txBody>
      </p:sp>
      <p:pic>
        <p:nvPicPr>
          <p:cNvPr id="180" name="Picture 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63268" y="3772252"/>
            <a:ext cx="2255520" cy="452278"/>
          </a:xfrm>
          <a:prstGeom prst="rect">
            <a:avLst/>
          </a:prstGeom>
          <a:noFill/>
          <a:ln w="9525">
            <a:solidFill>
              <a:srgbClr val="BFBFBF"/>
            </a:solidFill>
            <a:miter lim="800000"/>
            <a:headEnd/>
            <a:tailEnd/>
          </a:ln>
        </p:spPr>
      </p:pic>
      <p:grpSp>
        <p:nvGrpSpPr>
          <p:cNvPr id="181" name="Group 146"/>
          <p:cNvGrpSpPr/>
          <p:nvPr/>
        </p:nvGrpSpPr>
        <p:grpSpPr>
          <a:xfrm>
            <a:off x="7857215" y="4255100"/>
            <a:ext cx="2267712" cy="616768"/>
            <a:chOff x="5684861" y="2351765"/>
            <a:chExt cx="1700784" cy="616768"/>
          </a:xfrm>
        </p:grpSpPr>
        <p:sp>
          <p:nvSpPr>
            <p:cNvPr id="182" name="Rectangle 181"/>
            <p:cNvSpPr/>
            <p:nvPr/>
          </p:nvSpPr>
          <p:spPr>
            <a:xfrm>
              <a:off x="5684861" y="2351765"/>
              <a:ext cx="1700784" cy="616768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kern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  <p:pic>
          <p:nvPicPr>
            <p:cNvPr id="183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98" y="2390274"/>
              <a:ext cx="1015091" cy="5386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4" name="Picture 1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6902" y="2390274"/>
              <a:ext cx="526662" cy="5328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85" name="Group 145"/>
          <p:cNvGrpSpPr>
            <a:grpSpLocks noChangeAspect="1"/>
          </p:cNvGrpSpPr>
          <p:nvPr/>
        </p:nvGrpSpPr>
        <p:grpSpPr>
          <a:xfrm>
            <a:off x="10164355" y="3761321"/>
            <a:ext cx="1378512" cy="1109049"/>
            <a:chOff x="7460722" y="1826936"/>
            <a:chExt cx="1059541" cy="1136570"/>
          </a:xfrm>
        </p:grpSpPr>
        <p:sp>
          <p:nvSpPr>
            <p:cNvPr id="186" name="Rectangle 185"/>
            <p:cNvSpPr/>
            <p:nvPr/>
          </p:nvSpPr>
          <p:spPr>
            <a:xfrm>
              <a:off x="7460722" y="1826936"/>
              <a:ext cx="1059541" cy="113657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kern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  <p:pic>
          <p:nvPicPr>
            <p:cNvPr id="187" name="Picture 186" descr="ORNL_leaf white"/>
            <p:cNvPicPr>
              <a:picLocks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497403" y="1866466"/>
              <a:ext cx="985542" cy="465414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ffectLst>
              <a:outerShdw blurRad="63500" algn="ctr" rotWithShape="0">
                <a:schemeClr val="bg2">
                  <a:alpha val="74998"/>
                </a:schemeClr>
              </a:outerShdw>
            </a:effectLst>
          </p:spPr>
        </p:pic>
        <p:pic>
          <p:nvPicPr>
            <p:cNvPr id="188" name="Picture 187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95393" y="2367156"/>
              <a:ext cx="987552" cy="560948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1299061" y="1764443"/>
            <a:ext cx="10283343" cy="3981829"/>
            <a:chOff x="974293" y="1764443"/>
            <a:chExt cx="7712507" cy="3981829"/>
          </a:xfrm>
        </p:grpSpPr>
        <p:grpSp>
          <p:nvGrpSpPr>
            <p:cNvPr id="190" name="Group 189"/>
            <p:cNvGrpSpPr/>
            <p:nvPr/>
          </p:nvGrpSpPr>
          <p:grpSpPr>
            <a:xfrm>
              <a:off x="974293" y="1943465"/>
              <a:ext cx="5022739" cy="3802807"/>
              <a:chOff x="974293" y="1943465"/>
              <a:chExt cx="5022739" cy="3802807"/>
            </a:xfrm>
          </p:grpSpPr>
          <p:grpSp>
            <p:nvGrpSpPr>
              <p:cNvPr id="192" name="Group 191"/>
              <p:cNvGrpSpPr/>
              <p:nvPr/>
            </p:nvGrpSpPr>
            <p:grpSpPr>
              <a:xfrm>
                <a:off x="974293" y="1943465"/>
                <a:ext cx="5022739" cy="3802807"/>
                <a:chOff x="974293" y="1943465"/>
                <a:chExt cx="5022739" cy="3802807"/>
              </a:xfrm>
            </p:grpSpPr>
            <p:cxnSp>
              <p:nvCxnSpPr>
                <p:cNvPr id="194" name="Straight Connector 123"/>
                <p:cNvCxnSpPr>
                  <a:cxnSpLocks noChangeShapeType="1"/>
                  <a:stCxn id="204" idx="6"/>
                </p:cNvCxnSpPr>
                <p:nvPr/>
              </p:nvCxnSpPr>
              <p:spPr bwMode="auto">
                <a:xfrm flipV="1">
                  <a:off x="1481477" y="1943467"/>
                  <a:ext cx="3772812" cy="2552326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5" name="Straight Connector 127"/>
                <p:cNvCxnSpPr>
                  <a:cxnSpLocks noChangeShapeType="1"/>
                  <a:stCxn id="137" idx="7"/>
                </p:cNvCxnSpPr>
                <p:nvPr/>
              </p:nvCxnSpPr>
              <p:spPr bwMode="auto">
                <a:xfrm flipV="1">
                  <a:off x="1208984" y="1943465"/>
                  <a:ext cx="4045305" cy="2310546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6" name="Straight Connector 174"/>
                <p:cNvCxnSpPr>
                  <a:cxnSpLocks noChangeShapeType="1"/>
                </p:cNvCxnSpPr>
                <p:nvPr/>
              </p:nvCxnSpPr>
              <p:spPr bwMode="auto">
                <a:xfrm>
                  <a:off x="5254283" y="1948151"/>
                  <a:ext cx="742749" cy="1588"/>
                </a:xfrm>
                <a:prstGeom prst="line">
                  <a:avLst/>
                </a:prstGeom>
                <a:noFill/>
                <a:ln w="9525">
                  <a:solidFill>
                    <a:srgbClr val="186072"/>
                  </a:solidFill>
                  <a:round/>
                  <a:headEnd/>
                  <a:tailEnd/>
                </a:ln>
              </p:spPr>
            </p:cxnSp>
            <p:cxnSp>
              <p:nvCxnSpPr>
                <p:cNvPr id="197" name="Straight Connector 121"/>
                <p:cNvCxnSpPr>
                  <a:cxnSpLocks noChangeShapeType="1"/>
                </p:cNvCxnSpPr>
                <p:nvPr/>
              </p:nvCxnSpPr>
              <p:spPr bwMode="auto">
                <a:xfrm flipV="1">
                  <a:off x="1123091" y="1943468"/>
                  <a:ext cx="4131196" cy="2451801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8" name="Straight Connector 121"/>
                <p:cNvCxnSpPr>
                  <a:cxnSpLocks noChangeShapeType="1"/>
                </p:cNvCxnSpPr>
                <p:nvPr/>
              </p:nvCxnSpPr>
              <p:spPr bwMode="auto">
                <a:xfrm flipV="1">
                  <a:off x="974293" y="1950019"/>
                  <a:ext cx="4279990" cy="2420623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9" name="Straight Connector 127"/>
                <p:cNvCxnSpPr>
                  <a:cxnSpLocks noChangeShapeType="1"/>
                </p:cNvCxnSpPr>
                <p:nvPr/>
              </p:nvCxnSpPr>
              <p:spPr bwMode="auto">
                <a:xfrm flipV="1">
                  <a:off x="3484038" y="1950017"/>
                  <a:ext cx="1770251" cy="3796255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</p:grpSp>
          <p:cxnSp>
            <p:nvCxnSpPr>
              <p:cNvPr id="193" name="Straight Connector 127"/>
              <p:cNvCxnSpPr>
                <a:cxnSpLocks noChangeShapeType="1"/>
                <a:stCxn id="158" idx="7"/>
              </p:cNvCxnSpPr>
              <p:nvPr/>
            </p:nvCxnSpPr>
            <p:spPr bwMode="auto">
              <a:xfrm flipV="1">
                <a:off x="1312522" y="1945053"/>
                <a:ext cx="3941767" cy="2385871"/>
              </a:xfrm>
              <a:prstGeom prst="line">
                <a:avLst/>
              </a:prstGeom>
              <a:noFill/>
              <a:ln w="6350">
                <a:solidFill>
                  <a:srgbClr val="186072"/>
                </a:solidFill>
                <a:prstDash val="sysDash"/>
                <a:round/>
                <a:headEnd/>
                <a:tailEnd/>
              </a:ln>
            </p:spPr>
          </p:cxnSp>
        </p:grpSp>
        <p:sp useBgFill="1">
          <p:nvSpPr>
            <p:cNvPr id="191" name="Text Box 47"/>
            <p:cNvSpPr txBox="1">
              <a:spLocks noChangeArrowheads="1"/>
            </p:cNvSpPr>
            <p:nvPr/>
          </p:nvSpPr>
          <p:spPr bwMode="auto">
            <a:xfrm>
              <a:off x="5857426" y="1764443"/>
              <a:ext cx="2829374" cy="3508653"/>
            </a:xfrm>
            <a:prstGeom prst="rect">
              <a:avLst/>
            </a:prstGeom>
            <a:ln w="9525">
              <a:solidFill>
                <a:srgbClr val="1A435D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b="1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Member Nodes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diverse institutions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serve local community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provide resources for managing their data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retain copies of </a:t>
              </a:r>
              <a:r>
                <a:rPr lang="en-US" kern="0" dirty="0" smtClean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data</a:t>
              </a: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</p:txBody>
        </p:sp>
      </p:grpSp>
      <p:cxnSp>
        <p:nvCxnSpPr>
          <p:cNvPr id="200" name="Straight Connector 127"/>
          <p:cNvCxnSpPr>
            <a:cxnSpLocks noChangeShapeType="1"/>
          </p:cNvCxnSpPr>
          <p:nvPr/>
        </p:nvCxnSpPr>
        <p:spPr bwMode="auto">
          <a:xfrm flipV="1">
            <a:off x="6946812" y="1950016"/>
            <a:ext cx="58901" cy="2754336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201" name="Straight Connector 123"/>
          <p:cNvCxnSpPr>
            <a:cxnSpLocks noChangeShapeType="1"/>
            <a:stCxn id="141" idx="7"/>
          </p:cNvCxnSpPr>
          <p:nvPr/>
        </p:nvCxnSpPr>
        <p:spPr bwMode="auto">
          <a:xfrm flipV="1">
            <a:off x="746356" y="1950019"/>
            <a:ext cx="6259357" cy="1938148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202" name="Straight Connector 201"/>
          <p:cNvCxnSpPr>
            <a:cxnSpLocks noChangeShapeType="1"/>
            <a:stCxn id="140" idx="7"/>
          </p:cNvCxnSpPr>
          <p:nvPr/>
        </p:nvCxnSpPr>
        <p:spPr bwMode="auto">
          <a:xfrm flipV="1">
            <a:off x="1138391" y="1943470"/>
            <a:ext cx="5867328" cy="2314609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sp>
        <p:nvSpPr>
          <p:cNvPr id="203" name="Oval 202"/>
          <p:cNvSpPr>
            <a:spLocks noChangeAspect="1"/>
          </p:cNvSpPr>
          <p:nvPr/>
        </p:nvSpPr>
        <p:spPr>
          <a:xfrm>
            <a:off x="1856265" y="4358084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04" name="Oval 203"/>
          <p:cNvSpPr>
            <a:spLocks noChangeAspect="1"/>
          </p:cNvSpPr>
          <p:nvPr/>
        </p:nvSpPr>
        <p:spPr>
          <a:xfrm>
            <a:off x="1731877" y="4404800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05" name="Oval 204"/>
          <p:cNvSpPr>
            <a:spLocks noChangeAspect="1"/>
          </p:cNvSpPr>
          <p:nvPr/>
        </p:nvSpPr>
        <p:spPr>
          <a:xfrm>
            <a:off x="1647629" y="4478305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grpSp>
        <p:nvGrpSpPr>
          <p:cNvPr id="206" name="Group 205"/>
          <p:cNvGrpSpPr/>
          <p:nvPr/>
        </p:nvGrpSpPr>
        <p:grpSpPr>
          <a:xfrm>
            <a:off x="7984994" y="3596313"/>
            <a:ext cx="3375591" cy="1519227"/>
            <a:chOff x="5988743" y="3596308"/>
            <a:chExt cx="2531693" cy="1519227"/>
          </a:xfrm>
        </p:grpSpPr>
        <p:pic>
          <p:nvPicPr>
            <p:cNvPr id="207" name="Picture 206" descr="ORNLDAACLogo.jpg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3" y="3596369"/>
              <a:ext cx="288036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0" name="Picture 209" descr="SanParksLogo.jpg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84206" y="4402693"/>
              <a:ext cx="352044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2" name="Picture 211" descr="Pisco.jpg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99908" y="4402693"/>
              <a:ext cx="113792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3" name="Picture 212" descr="MerrittLogo.jpg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4" y="4002379"/>
              <a:ext cx="2061056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4" name="Picture 213" descr="Lter.jpg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7733" y="4795495"/>
              <a:ext cx="252835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6" name="Picture 215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3" y="4408625"/>
              <a:ext cx="32004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7" name="Picture 216" descr="DryadLogo.jpg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08372" y="4407911"/>
              <a:ext cx="512064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Picture 217" descr="USA-NPN_logo.png"/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4" y="4795495"/>
              <a:ext cx="1050878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9" name="Picture 218" descr="SEADshor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30662" y="4793269"/>
              <a:ext cx="995122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0" name="Picture 219" descr="KUBI.jpg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52641" y="3596369"/>
              <a:ext cx="1207698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1" name="Picture 220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27868" y="4005329"/>
              <a:ext cx="32004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2" name="Picture 221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23266" y="3596308"/>
              <a:ext cx="868726" cy="31563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5" name="Oval 224"/>
          <p:cNvSpPr>
            <a:spLocks noChangeAspect="1"/>
          </p:cNvSpPr>
          <p:nvPr/>
        </p:nvSpPr>
        <p:spPr>
          <a:xfrm>
            <a:off x="7394769" y="5960281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26" name="Oval 225"/>
          <p:cNvSpPr>
            <a:spLocks noChangeAspect="1"/>
          </p:cNvSpPr>
          <p:nvPr/>
        </p:nvSpPr>
        <p:spPr>
          <a:xfrm>
            <a:off x="964508" y="4573649"/>
            <a:ext cx="215605" cy="16119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508728" y="3946748"/>
            <a:ext cx="215605" cy="1611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cxnSp>
        <p:nvCxnSpPr>
          <p:cNvPr id="92" name="Straight Connector 123"/>
          <p:cNvCxnSpPr>
            <a:cxnSpLocks noChangeShapeType="1"/>
            <a:stCxn id="91" idx="6"/>
          </p:cNvCxnSpPr>
          <p:nvPr/>
        </p:nvCxnSpPr>
        <p:spPr bwMode="auto">
          <a:xfrm flipV="1">
            <a:off x="724333" y="1950019"/>
            <a:ext cx="6281387" cy="2077322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sp>
        <p:nvSpPr>
          <p:cNvPr id="96" name="Oval 95"/>
          <p:cNvSpPr>
            <a:spLocks noChangeAspect="1"/>
          </p:cNvSpPr>
          <p:nvPr/>
        </p:nvSpPr>
        <p:spPr>
          <a:xfrm>
            <a:off x="721081" y="4340999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732713" y="4563044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1128753" y="4234376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1156981" y="4367734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1321773" y="4427191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1679981" y="4325589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3723780" y="4079918"/>
            <a:ext cx="215605" cy="1611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cxnSp>
        <p:nvCxnSpPr>
          <p:cNvPr id="109" name="Straight Connector 127"/>
          <p:cNvCxnSpPr>
            <a:cxnSpLocks noChangeShapeType="1"/>
          </p:cNvCxnSpPr>
          <p:nvPr/>
        </p:nvCxnSpPr>
        <p:spPr bwMode="auto">
          <a:xfrm flipV="1">
            <a:off x="3939388" y="1950024"/>
            <a:ext cx="3066325" cy="2157919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112" name="Straight Connector 127"/>
          <p:cNvCxnSpPr>
            <a:cxnSpLocks noChangeShapeType="1"/>
            <a:stCxn id="225" idx="0"/>
          </p:cNvCxnSpPr>
          <p:nvPr/>
        </p:nvCxnSpPr>
        <p:spPr bwMode="auto">
          <a:xfrm flipH="1" flipV="1">
            <a:off x="7005719" y="1943466"/>
            <a:ext cx="510764" cy="4016810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115" name="Straight Connector 127"/>
          <p:cNvCxnSpPr>
            <a:cxnSpLocks noChangeShapeType="1"/>
            <a:stCxn id="146" idx="7"/>
          </p:cNvCxnSpPr>
          <p:nvPr/>
        </p:nvCxnSpPr>
        <p:spPr bwMode="auto">
          <a:xfrm flipV="1">
            <a:off x="2283723" y="1943466"/>
            <a:ext cx="4721988" cy="3353237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pic>
        <p:nvPicPr>
          <p:cNvPr id="133" name="Picture 132" descr="MN2.psd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8988" y="2276702"/>
            <a:ext cx="1434792" cy="107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7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 Box 45"/>
          <p:cNvSpPr txBox="1">
            <a:spLocks noChangeArrowheads="1"/>
          </p:cNvSpPr>
          <p:nvPr/>
        </p:nvSpPr>
        <p:spPr bwMode="auto">
          <a:xfrm>
            <a:off x="108087" y="1485447"/>
            <a:ext cx="6865537" cy="40011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kern="0" dirty="0">
                <a:solidFill>
                  <a:srgbClr val="565656"/>
                </a:solidFill>
                <a:latin typeface="Arial" charset="0"/>
                <a:ea typeface="Arial" charset="0"/>
                <a:cs typeface="Arial" charset="0"/>
                <a:sym typeface="Arial"/>
                <a:rtl val="0"/>
              </a:rPr>
              <a:t>C</a:t>
            </a:r>
            <a:r>
              <a:rPr lang="en-US" sz="2000" kern="0" dirty="0" smtClean="0">
                <a:solidFill>
                  <a:srgbClr val="565656"/>
                </a:solidFill>
                <a:latin typeface="Arial" charset="0"/>
                <a:ea typeface="Arial" charset="0"/>
                <a:cs typeface="Arial" charset="0"/>
                <a:sym typeface="Arial"/>
                <a:rtl val="0"/>
              </a:rPr>
              <a:t>omponents </a:t>
            </a:r>
            <a:r>
              <a:rPr lang="en-US" sz="2000" kern="0" dirty="0">
                <a:solidFill>
                  <a:srgbClr val="565656"/>
                </a:solidFill>
                <a:latin typeface="Arial" charset="0"/>
                <a:ea typeface="Arial" charset="0"/>
                <a:cs typeface="Arial" charset="0"/>
                <a:sym typeface="Arial"/>
                <a:rtl val="0"/>
              </a:rPr>
              <a:t>for a flexible, scalable, sustainable network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84668"/>
            <a:ext cx="8596668" cy="1320800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What is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DataONE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?</a:t>
            </a:r>
            <a:br>
              <a:rPr lang="en-US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dirty="0" smtClean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Investigator Toolkit</a:t>
            </a:r>
            <a:endParaRPr lang="en-US" sz="3600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C25BB-CD9E-8B4B-903C-80BCA5EE16DA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3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123" name="Picture 122" descr="CN.ps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068" y="2259768"/>
            <a:ext cx="1455805" cy="1091854"/>
          </a:xfrm>
          <a:prstGeom prst="rect">
            <a:avLst/>
          </a:prstGeom>
        </p:spPr>
      </p:pic>
      <p:sp>
        <p:nvSpPr>
          <p:cNvPr id="134" name="Content Placeholder 2"/>
          <p:cNvSpPr txBox="1">
            <a:spLocks/>
          </p:cNvSpPr>
          <p:nvPr/>
        </p:nvSpPr>
        <p:spPr>
          <a:xfrm>
            <a:off x="1354306" y="6385986"/>
            <a:ext cx="10228097" cy="404283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66"/>
              </a:buClr>
              <a:buFont typeface="Titillium Web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r"/>
            <a:r>
              <a:rPr lang="en-US" sz="2000" kern="0" dirty="0" err="1" smtClean="0">
                <a:solidFill>
                  <a:srgbClr val="565656"/>
                </a:solidFill>
                <a:latin typeface="Source Sans Pro"/>
                <a:cs typeface="Source Sans Pro"/>
              </a:rPr>
              <a:t>www.dataone.org</a:t>
            </a:r>
            <a:r>
              <a:rPr lang="en-US" sz="2000" kern="0" dirty="0">
                <a:solidFill>
                  <a:srgbClr val="565656"/>
                </a:solidFill>
                <a:latin typeface="Source Sans Pro"/>
                <a:cs typeface="Source Sans Pro"/>
              </a:rPr>
              <a:t>/investigator-</a:t>
            </a:r>
            <a:r>
              <a:rPr lang="en-US" sz="2000" kern="0" dirty="0" smtClean="0">
                <a:solidFill>
                  <a:srgbClr val="565656"/>
                </a:solidFill>
                <a:latin typeface="Source Sans Pro"/>
                <a:cs typeface="Source Sans Pro"/>
              </a:rPr>
              <a:t>toolkit</a:t>
            </a:r>
          </a:p>
          <a:p>
            <a:pPr marL="0" lvl="1"/>
            <a:endParaRPr lang="en-US" sz="2000" kern="0" dirty="0" smtClean="0">
              <a:solidFill>
                <a:srgbClr val="565656"/>
              </a:solidFill>
              <a:latin typeface="Source Sans Pro"/>
              <a:cs typeface="Source Sans Pro"/>
            </a:endParaRPr>
          </a:p>
        </p:txBody>
      </p: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208464" y="3533679"/>
            <a:ext cx="8656168" cy="3008020"/>
            <a:chOff x="357227" y="1752843"/>
            <a:chExt cx="8367153" cy="3876784"/>
          </a:xfrm>
        </p:grpSpPr>
        <p:grpSp>
          <p:nvGrpSpPr>
            <p:cNvPr id="136" name="Group 135"/>
            <p:cNvGrpSpPr/>
            <p:nvPr/>
          </p:nvGrpSpPr>
          <p:grpSpPr>
            <a:xfrm>
              <a:off x="357227" y="1752843"/>
              <a:ext cx="8367153" cy="3876784"/>
              <a:chOff x="357227" y="1752843"/>
              <a:chExt cx="8367153" cy="3876784"/>
            </a:xfrm>
          </p:grpSpPr>
          <p:grpSp>
            <p:nvGrpSpPr>
              <p:cNvPr id="138" name="Group 137"/>
              <p:cNvGrpSpPr>
                <a:grpSpLocks noChangeAspect="1"/>
              </p:cNvGrpSpPr>
              <p:nvPr/>
            </p:nvGrpSpPr>
            <p:grpSpPr>
              <a:xfrm>
                <a:off x="357227" y="1752843"/>
                <a:ext cx="8367153" cy="3876784"/>
                <a:chOff x="16661606" y="5588794"/>
                <a:chExt cx="11430000" cy="5289639"/>
              </a:xfrm>
              <a:effectLst/>
            </p:grpSpPr>
            <p:grpSp>
              <p:nvGrpSpPr>
                <p:cNvPr id="142" name="Group 141"/>
                <p:cNvGrpSpPr/>
                <p:nvPr/>
              </p:nvGrpSpPr>
              <p:grpSpPr>
                <a:xfrm>
                  <a:off x="16661606" y="5588794"/>
                  <a:ext cx="11430000" cy="5289639"/>
                  <a:chOff x="16433006" y="5588794"/>
                  <a:chExt cx="11430000" cy="5289639"/>
                </a:xfrm>
              </p:grpSpPr>
              <p:pic>
                <p:nvPicPr>
                  <p:cNvPr id="152" name="Picture 151" descr="outline-blank-white-transparent-world-map-b2b.png"/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duotone>
                      <a:schemeClr val="accent1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colorTemperature colorTemp="11200"/>
                            </a14:imgEffect>
                            <a14:imgEffect>
                              <a14:saturation sat="4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6433006" y="5588794"/>
                    <a:ext cx="11430000" cy="5289639"/>
                  </a:xfrm>
                  <a:prstGeom prst="rect">
                    <a:avLst/>
                  </a:prstGeom>
                  <a:ln w="19050" cmpd="sng">
                    <a:noFill/>
                  </a:ln>
                  <a:effectLst>
                    <a:outerShdw blurRad="50800" dist="63500" dir="2700000" algn="tl" rotWithShape="0">
                      <a:srgbClr val="177F8A">
                        <a:alpha val="40000"/>
                      </a:srgbClr>
                    </a:outerShdw>
                  </a:effectLst>
                </p:spPr>
              </p:pic>
              <p:sp>
                <p:nvSpPr>
                  <p:cNvPr id="153" name="Rectangle 152"/>
                  <p:cNvSpPr>
                    <a:spLocks noChangeAspect="1"/>
                  </p:cNvSpPr>
                  <p:nvPr/>
                </p:nvSpPr>
                <p:spPr>
                  <a:xfrm rot="18976489" flipH="1">
                    <a:off x="17462149" y="7198164"/>
                    <a:ext cx="367586" cy="365760"/>
                  </a:xfrm>
                  <a:prstGeom prst="rect">
                    <a:avLst/>
                  </a:prstGeom>
                  <a:solidFill>
                    <a:srgbClr val="660033"/>
                  </a:solidFill>
                  <a:ln w="19050" cmpd="sng">
                    <a:solidFill>
                      <a:srgbClr val="660033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grpSp>
                <p:nvGrpSpPr>
                  <p:cNvPr id="154" name="Group 153"/>
                  <p:cNvGrpSpPr/>
                  <p:nvPr/>
                </p:nvGrpSpPr>
                <p:grpSpPr>
                  <a:xfrm>
                    <a:off x="17168322" y="7212258"/>
                    <a:ext cx="367584" cy="392896"/>
                    <a:chOff x="17168322" y="7212258"/>
                    <a:chExt cx="367584" cy="392896"/>
                  </a:xfrm>
                </p:grpSpPr>
                <p:sp>
                  <p:nvSpPr>
                    <p:cNvPr id="171" name="Rectangle 170"/>
                    <p:cNvSpPr>
                      <a:spLocks noChangeAspect="1"/>
                    </p:cNvSpPr>
                    <p:nvPr/>
                  </p:nvSpPr>
                  <p:spPr>
                    <a:xfrm rot="18976489">
                      <a:off x="17168322" y="7239395"/>
                      <a:ext cx="367584" cy="365759"/>
                    </a:xfrm>
                    <a:prstGeom prst="rect">
                      <a:avLst/>
                    </a:prstGeom>
                    <a:solidFill>
                      <a:srgbClr val="660033"/>
                    </a:solidFill>
                    <a:ln w="19050" cmpd="sng">
                      <a:solidFill>
                        <a:srgbClr val="660033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  <p:sp>
                  <p:nvSpPr>
                    <p:cNvPr id="172" name="Oval 171"/>
                    <p:cNvSpPr>
                      <a:spLocks noChangeAspect="1"/>
                    </p:cNvSpPr>
                    <p:nvPr/>
                  </p:nvSpPr>
                  <p:spPr>
                    <a:xfrm>
                      <a:off x="17174713" y="7212258"/>
                      <a:ext cx="321432" cy="320041"/>
                    </a:xfrm>
                    <a:prstGeom prst="ellipse">
                      <a:avLst/>
                    </a:prstGeom>
                    <a:solidFill>
                      <a:srgbClr val="93CDDD"/>
                    </a:solidFill>
                    <a:ln w="19050" cmpd="sng">
                      <a:solidFill>
                        <a:srgbClr val="215968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</p:grpSp>
              <p:sp>
                <p:nvSpPr>
                  <p:cNvPr id="155" name="Oval 154"/>
                  <p:cNvSpPr>
                    <a:spLocks noChangeAspect="1"/>
                  </p:cNvSpPr>
                  <p:nvPr/>
                </p:nvSpPr>
                <p:spPr>
                  <a:xfrm>
                    <a:off x="17042606" y="7290413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1FABBB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grpSp>
                <p:nvGrpSpPr>
                  <p:cNvPr id="156" name="Group 155"/>
                  <p:cNvGrpSpPr/>
                  <p:nvPr/>
                </p:nvGrpSpPr>
                <p:grpSpPr>
                  <a:xfrm>
                    <a:off x="18199020" y="7128034"/>
                    <a:ext cx="367586" cy="365760"/>
                    <a:chOff x="18001812" y="6785134"/>
                    <a:chExt cx="367586" cy="365760"/>
                  </a:xfrm>
                </p:grpSpPr>
                <p:sp>
                  <p:nvSpPr>
                    <p:cNvPr id="169" name="Rectangle 168"/>
                    <p:cNvSpPr>
                      <a:spLocks noChangeAspect="1"/>
                    </p:cNvSpPr>
                    <p:nvPr/>
                  </p:nvSpPr>
                  <p:spPr>
                    <a:xfrm rot="18976489" flipH="1">
                      <a:off x="18001812" y="6785134"/>
                      <a:ext cx="367586" cy="365760"/>
                    </a:xfrm>
                    <a:prstGeom prst="rect">
                      <a:avLst/>
                    </a:prstGeom>
                    <a:solidFill>
                      <a:srgbClr val="660033"/>
                    </a:solidFill>
                    <a:ln w="19050" cmpd="sng">
                      <a:solidFill>
                        <a:srgbClr val="660033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  <p:sp>
                  <p:nvSpPr>
                    <p:cNvPr id="170" name="Oval 169"/>
                    <p:cNvSpPr>
                      <a:spLocks noChangeAspect="1"/>
                    </p:cNvSpPr>
                    <p:nvPr/>
                  </p:nvSpPr>
                  <p:spPr>
                    <a:xfrm>
                      <a:off x="18024890" y="6807994"/>
                      <a:ext cx="321431" cy="320040"/>
                    </a:xfrm>
                    <a:prstGeom prst="ellipse">
                      <a:avLst/>
                    </a:prstGeom>
                    <a:solidFill>
                      <a:srgbClr val="93CDDD"/>
                    </a:solidFill>
                    <a:ln w="19050" cmpd="sng">
                      <a:solidFill>
                        <a:srgbClr val="215968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en-US" sz="1400" kern="0" dirty="0">
                        <a:solidFill>
                          <a:srgbClr val="FFFFFF"/>
                        </a:solidFill>
                        <a:latin typeface="Source Sans Pro"/>
                        <a:cs typeface="Source Sans Pro"/>
                        <a:sym typeface="Arial"/>
                        <a:rtl val="0"/>
                      </a:endParaRPr>
                    </a:p>
                  </p:txBody>
                </p:sp>
              </p:grpSp>
              <p:sp>
                <p:nvSpPr>
                  <p:cNvPr id="157" name="Oval 156"/>
                  <p:cNvSpPr>
                    <a:spLocks noChangeAspect="1"/>
                  </p:cNvSpPr>
                  <p:nvPr/>
                </p:nvSpPr>
                <p:spPr>
                  <a:xfrm>
                    <a:off x="18457841" y="6980266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sp>
                <p:nvSpPr>
                  <p:cNvPr id="158" name="Oval 157"/>
                  <p:cNvSpPr>
                    <a:spLocks noChangeAspect="1"/>
                  </p:cNvSpPr>
                  <p:nvPr/>
                </p:nvSpPr>
                <p:spPr>
                  <a:xfrm>
                    <a:off x="18194201" y="6943889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  <p:sp>
                <p:nvSpPr>
                  <p:cNvPr id="168" name="Oval 167"/>
                  <p:cNvSpPr>
                    <a:spLocks noChangeAspect="1"/>
                  </p:cNvSpPr>
                  <p:nvPr/>
                </p:nvSpPr>
                <p:spPr>
                  <a:xfrm>
                    <a:off x="22063536" y="9479665"/>
                    <a:ext cx="321432" cy="320040"/>
                  </a:xfrm>
                  <a:prstGeom prst="ellipse">
                    <a:avLst/>
                  </a:prstGeom>
                  <a:solidFill>
                    <a:srgbClr val="93CDDD"/>
                  </a:solidFill>
                  <a:ln w="19050" cmpd="sng">
                    <a:solidFill>
                      <a:srgbClr val="215968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sz="1400" kern="0" dirty="0">
                      <a:solidFill>
                        <a:srgbClr val="FFFFFF"/>
                      </a:solidFill>
                      <a:latin typeface="Source Sans Pro"/>
                      <a:cs typeface="Source Sans Pro"/>
                      <a:sym typeface="Arial"/>
                      <a:rtl val="0"/>
                    </a:endParaRPr>
                  </a:p>
                </p:txBody>
              </p:sp>
            </p:grpSp>
            <p:sp>
              <p:nvSpPr>
                <p:cNvPr id="146" name="Oval 145"/>
                <p:cNvSpPr>
                  <a:spLocks noChangeAspect="1"/>
                </p:cNvSpPr>
                <p:nvPr/>
              </p:nvSpPr>
              <p:spPr>
                <a:xfrm>
                  <a:off x="19158870" y="8647580"/>
                  <a:ext cx="284695" cy="28346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48" name="Oval 147"/>
                <p:cNvSpPr>
                  <a:spLocks noChangeAspect="1"/>
                </p:cNvSpPr>
                <p:nvPr/>
              </p:nvSpPr>
              <p:spPr>
                <a:xfrm>
                  <a:off x="25424607" y="7694218"/>
                  <a:ext cx="284695" cy="283463"/>
                </a:xfrm>
                <a:prstGeom prst="ellipse">
                  <a:avLst/>
                </a:prstGeom>
                <a:solidFill>
                  <a:srgbClr val="93CDDD"/>
                </a:solidFill>
                <a:ln w="19050" cmpd="sng">
                  <a:solidFill>
                    <a:srgbClr val="215968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50" name="Oval 149"/>
                <p:cNvSpPr>
                  <a:spLocks noChangeAspect="1"/>
                </p:cNvSpPr>
                <p:nvPr/>
              </p:nvSpPr>
              <p:spPr>
                <a:xfrm>
                  <a:off x="26186606" y="9855994"/>
                  <a:ext cx="284695" cy="283464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  <p:sp>
              <p:nvSpPr>
                <p:cNvPr id="151" name="Oval 150"/>
                <p:cNvSpPr>
                  <a:spLocks noChangeAspect="1"/>
                </p:cNvSpPr>
                <p:nvPr/>
              </p:nvSpPr>
              <p:spPr>
                <a:xfrm>
                  <a:off x="18740850" y="7211514"/>
                  <a:ext cx="284695" cy="28346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9050" cmpd="sng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sz="1400" kern="0" dirty="0">
                    <a:solidFill>
                      <a:srgbClr val="FFFFFF"/>
                    </a:solidFill>
                    <a:latin typeface="Source Sans Pro"/>
                    <a:cs typeface="Source Sans Pro"/>
                    <a:sym typeface="Arial"/>
                    <a:rtl val="0"/>
                  </a:endParaRPr>
                </a:p>
              </p:txBody>
            </p:sp>
          </p:grpSp>
          <p:sp>
            <p:nvSpPr>
              <p:cNvPr id="139" name="Oval 138"/>
              <p:cNvSpPr>
                <a:spLocks noChangeAspect="1"/>
              </p:cNvSpPr>
              <p:nvPr/>
            </p:nvSpPr>
            <p:spPr>
              <a:xfrm>
                <a:off x="1147695" y="2962484"/>
                <a:ext cx="235299" cy="234558"/>
              </a:xfrm>
              <a:prstGeom prst="ellipse">
                <a:avLst/>
              </a:prstGeom>
              <a:solidFill>
                <a:srgbClr val="93CDDD"/>
              </a:solidFill>
              <a:ln w="19050" cmpd="sng">
                <a:solidFill>
                  <a:srgbClr val="21596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1FABBB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  <p:sp>
            <p:nvSpPr>
              <p:cNvPr id="140" name="Oval 139"/>
              <p:cNvSpPr>
                <a:spLocks noChangeAspect="1"/>
              </p:cNvSpPr>
              <p:nvPr/>
            </p:nvSpPr>
            <p:spPr>
              <a:xfrm>
                <a:off x="1055265" y="2652104"/>
                <a:ext cx="235299" cy="234558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19050" cmpd="sng">
                <a:solidFill>
                  <a:schemeClr val="accent5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1FABBB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  <p:sp>
            <p:nvSpPr>
              <p:cNvPr id="141" name="Oval 140"/>
              <p:cNvSpPr>
                <a:spLocks noChangeAspect="1"/>
              </p:cNvSpPr>
              <p:nvPr/>
            </p:nvSpPr>
            <p:spPr>
              <a:xfrm>
                <a:off x="699271" y="2179289"/>
                <a:ext cx="208407" cy="207751"/>
              </a:xfrm>
              <a:prstGeom prst="ellipse">
                <a:avLst/>
              </a:prstGeom>
              <a:solidFill>
                <a:srgbClr val="93CDDD"/>
              </a:solidFill>
              <a:ln w="19050" cmpd="sng">
                <a:solidFill>
                  <a:srgbClr val="21596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400" kern="0" dirty="0">
                  <a:solidFill>
                    <a:srgbClr val="FFFFFF"/>
                  </a:solidFill>
                  <a:latin typeface="Source Sans Pro"/>
                  <a:cs typeface="Source Sans Pro"/>
                  <a:sym typeface="Arial"/>
                  <a:rtl val="0"/>
                </a:endParaRPr>
              </a:p>
            </p:txBody>
          </p:sp>
        </p:grpSp>
        <p:sp>
          <p:nvSpPr>
            <p:cNvPr id="137" name="Oval 136"/>
            <p:cNvSpPr>
              <a:spLocks noChangeAspect="1"/>
            </p:cNvSpPr>
            <p:nvPr/>
          </p:nvSpPr>
          <p:spPr>
            <a:xfrm>
              <a:off x="1513041" y="2646868"/>
              <a:ext cx="235299" cy="234558"/>
            </a:xfrm>
            <a:prstGeom prst="ellipse">
              <a:avLst/>
            </a:prstGeom>
            <a:solidFill>
              <a:srgbClr val="93CDDD"/>
            </a:solidFill>
            <a:ln w="19050" cmpd="sng">
              <a:solidFill>
                <a:srgbClr val="21596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400" kern="0" dirty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005112" y="1592145"/>
            <a:ext cx="6943109" cy="2912010"/>
            <a:chOff x="407523" y="2009281"/>
            <a:chExt cx="5207332" cy="2912010"/>
          </a:xfrm>
        </p:grpSpPr>
        <p:cxnSp>
          <p:nvCxnSpPr>
            <p:cNvPr id="174" name="Straight Connector 90"/>
            <p:cNvCxnSpPr>
              <a:cxnSpLocks noChangeShapeType="1"/>
            </p:cNvCxnSpPr>
            <p:nvPr/>
          </p:nvCxnSpPr>
          <p:spPr bwMode="auto">
            <a:xfrm>
              <a:off x="5381903" y="2009281"/>
              <a:ext cx="232952" cy="3722"/>
            </a:xfrm>
            <a:prstGeom prst="line">
              <a:avLst/>
            </a:prstGeom>
            <a:noFill/>
            <a:ln w="9525">
              <a:solidFill>
                <a:srgbClr val="800000"/>
              </a:solidFill>
              <a:round/>
              <a:headEnd/>
              <a:tailEnd/>
            </a:ln>
          </p:spPr>
        </p:cxnSp>
        <p:grpSp>
          <p:nvGrpSpPr>
            <p:cNvPr id="175" name="Group 174"/>
            <p:cNvGrpSpPr/>
            <p:nvPr/>
          </p:nvGrpSpPr>
          <p:grpSpPr>
            <a:xfrm>
              <a:off x="407523" y="2009281"/>
              <a:ext cx="4971506" cy="2912010"/>
              <a:chOff x="407523" y="2009281"/>
              <a:chExt cx="4971506" cy="2912010"/>
            </a:xfrm>
          </p:grpSpPr>
          <p:cxnSp>
            <p:nvCxnSpPr>
              <p:cNvPr id="176" name="Straight Connector 66"/>
              <p:cNvCxnSpPr>
                <a:cxnSpLocks noChangeShapeType="1"/>
              </p:cNvCxnSpPr>
              <p:nvPr/>
            </p:nvCxnSpPr>
            <p:spPr bwMode="auto">
              <a:xfrm flipV="1">
                <a:off x="992949" y="2009282"/>
                <a:ext cx="4386080" cy="2848682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  <p:cxnSp>
            <p:nvCxnSpPr>
              <p:cNvPr id="177" name="Straight Connector 71"/>
              <p:cNvCxnSpPr>
                <a:cxnSpLocks noChangeShapeType="1"/>
              </p:cNvCxnSpPr>
              <p:nvPr/>
            </p:nvCxnSpPr>
            <p:spPr bwMode="auto">
              <a:xfrm flipH="1">
                <a:off x="574415" y="2009281"/>
                <a:ext cx="4804614" cy="2888564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  <p:cxnSp>
            <p:nvCxnSpPr>
              <p:cNvPr id="178" name="Straight Connector 66"/>
              <p:cNvCxnSpPr>
                <a:cxnSpLocks noChangeShapeType="1"/>
              </p:cNvCxnSpPr>
              <p:nvPr/>
            </p:nvCxnSpPr>
            <p:spPr bwMode="auto">
              <a:xfrm flipV="1">
                <a:off x="407523" y="2009281"/>
                <a:ext cx="4971506" cy="2912010"/>
              </a:xfrm>
              <a:prstGeom prst="line">
                <a:avLst/>
              </a:prstGeom>
              <a:noFill/>
              <a:ln w="9525">
                <a:solidFill>
                  <a:srgbClr val="800000"/>
                </a:solidFill>
                <a:round/>
                <a:headEnd/>
                <a:tailEnd/>
              </a:ln>
            </p:spPr>
          </p:cxnSp>
        </p:grpSp>
      </p:grpSp>
      <p:sp>
        <p:nvSpPr>
          <p:cNvPr id="179" name="Text Box 48"/>
          <p:cNvSpPr txBox="1">
            <a:spLocks noChangeArrowheads="1"/>
          </p:cNvSpPr>
          <p:nvPr/>
        </p:nvSpPr>
        <p:spPr bwMode="auto">
          <a:xfrm>
            <a:off x="7809901" y="1368065"/>
            <a:ext cx="3772499" cy="3131627"/>
          </a:xfrm>
          <a:prstGeom prst="rect">
            <a:avLst/>
          </a:prstGeom>
          <a:solidFill>
            <a:schemeClr val="bg1"/>
          </a:solidFill>
          <a:ln w="9525">
            <a:solidFill>
              <a:srgbClr val="1A435D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Coordinating </a:t>
            </a:r>
            <a:r>
              <a:rPr lang="en-US" b="1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Nodes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retain complete metadata catalog 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indexing for search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network-wide services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ensure content availability (preservation)  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r>
              <a:rPr lang="en-US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replication </a:t>
            </a:r>
            <a:r>
              <a: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rPr>
              <a:t>services</a:t>
            </a: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sz="1400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kern="0" dirty="0" smtClean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sz="1400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  <a:p>
            <a:pPr marL="182880" indent="-182880">
              <a:spcBef>
                <a:spcPts val="100"/>
              </a:spcBef>
              <a:buFontTx/>
              <a:buChar char="•"/>
              <a:defRPr/>
            </a:pPr>
            <a:endParaRPr lang="en-US" kern="0" dirty="0">
              <a:solidFill>
                <a:srgbClr val="186072"/>
              </a:solidFill>
              <a:latin typeface="Source Sans Pro"/>
              <a:ea typeface="Arial"/>
              <a:cs typeface="Source Sans Pro"/>
              <a:sym typeface="Arial"/>
              <a:rtl val="0"/>
            </a:endParaRPr>
          </a:p>
        </p:txBody>
      </p:sp>
      <p:pic>
        <p:nvPicPr>
          <p:cNvPr id="180" name="Picture 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63268" y="3772252"/>
            <a:ext cx="2255520" cy="452278"/>
          </a:xfrm>
          <a:prstGeom prst="rect">
            <a:avLst/>
          </a:prstGeom>
          <a:noFill/>
          <a:ln w="9525">
            <a:solidFill>
              <a:srgbClr val="BFBFBF"/>
            </a:solidFill>
            <a:miter lim="800000"/>
            <a:headEnd/>
            <a:tailEnd/>
          </a:ln>
        </p:spPr>
      </p:pic>
      <p:grpSp>
        <p:nvGrpSpPr>
          <p:cNvPr id="181" name="Group 146"/>
          <p:cNvGrpSpPr/>
          <p:nvPr/>
        </p:nvGrpSpPr>
        <p:grpSpPr>
          <a:xfrm>
            <a:off x="7857215" y="4255100"/>
            <a:ext cx="2267712" cy="616768"/>
            <a:chOff x="5684861" y="2351765"/>
            <a:chExt cx="1700784" cy="616768"/>
          </a:xfrm>
        </p:grpSpPr>
        <p:sp>
          <p:nvSpPr>
            <p:cNvPr id="182" name="Rectangle 181"/>
            <p:cNvSpPr/>
            <p:nvPr/>
          </p:nvSpPr>
          <p:spPr>
            <a:xfrm>
              <a:off x="5684861" y="2351765"/>
              <a:ext cx="1700784" cy="616768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kern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  <p:pic>
          <p:nvPicPr>
            <p:cNvPr id="183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7198" y="2390274"/>
              <a:ext cx="1015091" cy="5386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4" name="Picture 1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6902" y="2390274"/>
              <a:ext cx="526662" cy="5328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85" name="Group 145"/>
          <p:cNvGrpSpPr>
            <a:grpSpLocks noChangeAspect="1"/>
          </p:cNvGrpSpPr>
          <p:nvPr/>
        </p:nvGrpSpPr>
        <p:grpSpPr>
          <a:xfrm>
            <a:off x="10164355" y="3761321"/>
            <a:ext cx="1378512" cy="1109049"/>
            <a:chOff x="7460722" y="1826936"/>
            <a:chExt cx="1059541" cy="1136570"/>
          </a:xfrm>
        </p:grpSpPr>
        <p:sp>
          <p:nvSpPr>
            <p:cNvPr id="186" name="Rectangle 185"/>
            <p:cNvSpPr/>
            <p:nvPr/>
          </p:nvSpPr>
          <p:spPr>
            <a:xfrm>
              <a:off x="7460722" y="1826936"/>
              <a:ext cx="1059541" cy="113657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kern="0">
                <a:solidFill>
                  <a:srgbClr val="FFFFFF"/>
                </a:solidFill>
                <a:latin typeface="Source Sans Pro"/>
                <a:cs typeface="Source Sans Pro"/>
                <a:sym typeface="Arial"/>
                <a:rtl val="0"/>
              </a:endParaRPr>
            </a:p>
          </p:txBody>
        </p:sp>
        <p:pic>
          <p:nvPicPr>
            <p:cNvPr id="187" name="Picture 186" descr="ORNL_leaf white"/>
            <p:cNvPicPr>
              <a:picLocks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497403" y="1866466"/>
              <a:ext cx="985542" cy="465414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ffectLst>
              <a:outerShdw blurRad="63500" algn="ctr" rotWithShape="0">
                <a:schemeClr val="bg2">
                  <a:alpha val="74998"/>
                </a:schemeClr>
              </a:outerShdw>
            </a:effectLst>
          </p:spPr>
        </p:pic>
        <p:pic>
          <p:nvPicPr>
            <p:cNvPr id="188" name="Picture 187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95393" y="2367156"/>
              <a:ext cx="987552" cy="560948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1299061" y="1764443"/>
            <a:ext cx="10283343" cy="3981829"/>
            <a:chOff x="974293" y="1764443"/>
            <a:chExt cx="7712507" cy="3981829"/>
          </a:xfrm>
        </p:grpSpPr>
        <p:grpSp>
          <p:nvGrpSpPr>
            <p:cNvPr id="190" name="Group 189"/>
            <p:cNvGrpSpPr/>
            <p:nvPr/>
          </p:nvGrpSpPr>
          <p:grpSpPr>
            <a:xfrm>
              <a:off x="974293" y="1943465"/>
              <a:ext cx="5022739" cy="3802807"/>
              <a:chOff x="974293" y="1943465"/>
              <a:chExt cx="5022739" cy="3802807"/>
            </a:xfrm>
          </p:grpSpPr>
          <p:grpSp>
            <p:nvGrpSpPr>
              <p:cNvPr id="192" name="Group 191"/>
              <p:cNvGrpSpPr/>
              <p:nvPr/>
            </p:nvGrpSpPr>
            <p:grpSpPr>
              <a:xfrm>
                <a:off x="974293" y="1943465"/>
                <a:ext cx="5022739" cy="3802807"/>
                <a:chOff x="974293" y="1943465"/>
                <a:chExt cx="5022739" cy="3802807"/>
              </a:xfrm>
            </p:grpSpPr>
            <p:cxnSp>
              <p:nvCxnSpPr>
                <p:cNvPr id="194" name="Straight Connector 123"/>
                <p:cNvCxnSpPr>
                  <a:cxnSpLocks noChangeShapeType="1"/>
                  <a:stCxn id="204" idx="6"/>
                </p:cNvCxnSpPr>
                <p:nvPr/>
              </p:nvCxnSpPr>
              <p:spPr bwMode="auto">
                <a:xfrm flipV="1">
                  <a:off x="1481477" y="1943467"/>
                  <a:ext cx="3772812" cy="2552326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5" name="Straight Connector 127"/>
                <p:cNvCxnSpPr>
                  <a:cxnSpLocks noChangeShapeType="1"/>
                  <a:stCxn id="137" idx="7"/>
                </p:cNvCxnSpPr>
                <p:nvPr/>
              </p:nvCxnSpPr>
              <p:spPr bwMode="auto">
                <a:xfrm flipV="1">
                  <a:off x="1208984" y="1943465"/>
                  <a:ext cx="4045305" cy="2310546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6" name="Straight Connector 174"/>
                <p:cNvCxnSpPr>
                  <a:cxnSpLocks noChangeShapeType="1"/>
                </p:cNvCxnSpPr>
                <p:nvPr/>
              </p:nvCxnSpPr>
              <p:spPr bwMode="auto">
                <a:xfrm>
                  <a:off x="5254283" y="1948151"/>
                  <a:ext cx="742749" cy="1588"/>
                </a:xfrm>
                <a:prstGeom prst="line">
                  <a:avLst/>
                </a:prstGeom>
                <a:noFill/>
                <a:ln w="9525">
                  <a:solidFill>
                    <a:srgbClr val="186072"/>
                  </a:solidFill>
                  <a:round/>
                  <a:headEnd/>
                  <a:tailEnd/>
                </a:ln>
              </p:spPr>
            </p:cxnSp>
            <p:cxnSp>
              <p:nvCxnSpPr>
                <p:cNvPr id="197" name="Straight Connector 121"/>
                <p:cNvCxnSpPr>
                  <a:cxnSpLocks noChangeShapeType="1"/>
                </p:cNvCxnSpPr>
                <p:nvPr/>
              </p:nvCxnSpPr>
              <p:spPr bwMode="auto">
                <a:xfrm flipV="1">
                  <a:off x="1123091" y="1943468"/>
                  <a:ext cx="4131196" cy="2451801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8" name="Straight Connector 121"/>
                <p:cNvCxnSpPr>
                  <a:cxnSpLocks noChangeShapeType="1"/>
                </p:cNvCxnSpPr>
                <p:nvPr/>
              </p:nvCxnSpPr>
              <p:spPr bwMode="auto">
                <a:xfrm flipV="1">
                  <a:off x="974293" y="1950019"/>
                  <a:ext cx="4279990" cy="2420623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  <p:cxnSp>
              <p:nvCxnSpPr>
                <p:cNvPr id="199" name="Straight Connector 127"/>
                <p:cNvCxnSpPr>
                  <a:cxnSpLocks noChangeShapeType="1"/>
                </p:cNvCxnSpPr>
                <p:nvPr/>
              </p:nvCxnSpPr>
              <p:spPr bwMode="auto">
                <a:xfrm flipV="1">
                  <a:off x="3484038" y="1950017"/>
                  <a:ext cx="1770251" cy="3796255"/>
                </a:xfrm>
                <a:prstGeom prst="line">
                  <a:avLst/>
                </a:prstGeom>
                <a:noFill/>
                <a:ln w="6350">
                  <a:solidFill>
                    <a:srgbClr val="186072"/>
                  </a:solidFill>
                  <a:prstDash val="sysDash"/>
                  <a:round/>
                  <a:headEnd/>
                  <a:tailEnd/>
                </a:ln>
              </p:spPr>
            </p:cxnSp>
          </p:grpSp>
          <p:cxnSp>
            <p:nvCxnSpPr>
              <p:cNvPr id="193" name="Straight Connector 127"/>
              <p:cNvCxnSpPr>
                <a:cxnSpLocks noChangeShapeType="1"/>
                <a:stCxn id="158" idx="7"/>
              </p:cNvCxnSpPr>
              <p:nvPr/>
            </p:nvCxnSpPr>
            <p:spPr bwMode="auto">
              <a:xfrm flipV="1">
                <a:off x="1312522" y="1945053"/>
                <a:ext cx="3941767" cy="2385871"/>
              </a:xfrm>
              <a:prstGeom prst="line">
                <a:avLst/>
              </a:prstGeom>
              <a:noFill/>
              <a:ln w="6350">
                <a:solidFill>
                  <a:srgbClr val="186072"/>
                </a:solidFill>
                <a:prstDash val="sysDash"/>
                <a:round/>
                <a:headEnd/>
                <a:tailEnd/>
              </a:ln>
            </p:spPr>
          </p:cxnSp>
        </p:grpSp>
        <p:sp useBgFill="1">
          <p:nvSpPr>
            <p:cNvPr id="191" name="Text Box 47"/>
            <p:cNvSpPr txBox="1">
              <a:spLocks noChangeArrowheads="1"/>
            </p:cNvSpPr>
            <p:nvPr/>
          </p:nvSpPr>
          <p:spPr bwMode="auto">
            <a:xfrm>
              <a:off x="5857426" y="1764443"/>
              <a:ext cx="2829374" cy="3508653"/>
            </a:xfrm>
            <a:prstGeom prst="rect">
              <a:avLst/>
            </a:prstGeom>
            <a:ln w="9525">
              <a:solidFill>
                <a:srgbClr val="1A435D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b="1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Member Nodes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diverse institutions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serve local community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provide resources for managing their data</a:t>
              </a:r>
            </a:p>
            <a:p>
              <a:pPr marL="182880" indent="-182880">
                <a:buFontTx/>
                <a:buChar char="•"/>
                <a:defRPr/>
              </a:pPr>
              <a:r>
                <a:rPr lang="en-US" kern="0" dirty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retain copies of </a:t>
              </a:r>
              <a:r>
                <a:rPr lang="en-US" kern="0" dirty="0" smtClean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data</a:t>
              </a: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4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</p:txBody>
        </p:sp>
      </p:grpSp>
      <p:cxnSp>
        <p:nvCxnSpPr>
          <p:cNvPr id="200" name="Straight Connector 127"/>
          <p:cNvCxnSpPr>
            <a:cxnSpLocks noChangeShapeType="1"/>
          </p:cNvCxnSpPr>
          <p:nvPr/>
        </p:nvCxnSpPr>
        <p:spPr bwMode="auto">
          <a:xfrm flipV="1">
            <a:off x="6946812" y="1950016"/>
            <a:ext cx="58901" cy="2754336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201" name="Straight Connector 123"/>
          <p:cNvCxnSpPr>
            <a:cxnSpLocks noChangeShapeType="1"/>
            <a:stCxn id="141" idx="7"/>
          </p:cNvCxnSpPr>
          <p:nvPr/>
        </p:nvCxnSpPr>
        <p:spPr bwMode="auto">
          <a:xfrm flipV="1">
            <a:off x="746356" y="1950019"/>
            <a:ext cx="6259357" cy="1938148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202" name="Straight Connector 201"/>
          <p:cNvCxnSpPr>
            <a:cxnSpLocks noChangeShapeType="1"/>
            <a:stCxn id="140" idx="7"/>
          </p:cNvCxnSpPr>
          <p:nvPr/>
        </p:nvCxnSpPr>
        <p:spPr bwMode="auto">
          <a:xfrm flipV="1">
            <a:off x="1138391" y="1943470"/>
            <a:ext cx="5867328" cy="2314609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sp>
        <p:nvSpPr>
          <p:cNvPr id="203" name="Oval 202"/>
          <p:cNvSpPr>
            <a:spLocks noChangeAspect="1"/>
          </p:cNvSpPr>
          <p:nvPr/>
        </p:nvSpPr>
        <p:spPr>
          <a:xfrm>
            <a:off x="1856265" y="4358084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04" name="Oval 203"/>
          <p:cNvSpPr>
            <a:spLocks noChangeAspect="1"/>
          </p:cNvSpPr>
          <p:nvPr/>
        </p:nvSpPr>
        <p:spPr>
          <a:xfrm>
            <a:off x="1731877" y="4404800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05" name="Oval 204"/>
          <p:cNvSpPr>
            <a:spLocks noChangeAspect="1"/>
          </p:cNvSpPr>
          <p:nvPr/>
        </p:nvSpPr>
        <p:spPr>
          <a:xfrm>
            <a:off x="1647629" y="4478305"/>
            <a:ext cx="243427" cy="18199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190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grpSp>
        <p:nvGrpSpPr>
          <p:cNvPr id="206" name="Group 205"/>
          <p:cNvGrpSpPr/>
          <p:nvPr/>
        </p:nvGrpSpPr>
        <p:grpSpPr>
          <a:xfrm>
            <a:off x="7984994" y="3596313"/>
            <a:ext cx="3375591" cy="1519227"/>
            <a:chOff x="5988743" y="3596308"/>
            <a:chExt cx="2531693" cy="1519227"/>
          </a:xfrm>
        </p:grpSpPr>
        <p:pic>
          <p:nvPicPr>
            <p:cNvPr id="207" name="Picture 206" descr="ORNLDAACLogo.jpg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3" y="3596369"/>
              <a:ext cx="288036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0" name="Picture 209" descr="SanParksLogo.jpg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84206" y="4402693"/>
              <a:ext cx="352044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2" name="Picture 211" descr="Pisco.jpg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99908" y="4402693"/>
              <a:ext cx="113792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3" name="Picture 212" descr="MerrittLogo.jpg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4" y="4002379"/>
              <a:ext cx="2061056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4" name="Picture 213" descr="Lter.jpg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7733" y="4795495"/>
              <a:ext cx="252835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6" name="Picture 215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3" y="4408625"/>
              <a:ext cx="32004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7" name="Picture 216" descr="DryadLogo.jpg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08372" y="4407911"/>
              <a:ext cx="512064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8" name="Picture 217" descr="USA-NPN_logo.png"/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4" y="4795495"/>
              <a:ext cx="1050878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9" name="Picture 218" descr="SEADshor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30662" y="4793269"/>
              <a:ext cx="995122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0" name="Picture 219" descr="KUBI.jpg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52641" y="3596369"/>
              <a:ext cx="1207698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1" name="Picture 220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27868" y="4005329"/>
              <a:ext cx="320040" cy="320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2" name="Picture 221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23266" y="3596308"/>
              <a:ext cx="868726" cy="31563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5" name="Oval 224"/>
          <p:cNvSpPr>
            <a:spLocks noChangeAspect="1"/>
          </p:cNvSpPr>
          <p:nvPr/>
        </p:nvSpPr>
        <p:spPr>
          <a:xfrm>
            <a:off x="7394769" y="5960281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226" name="Oval 225"/>
          <p:cNvSpPr>
            <a:spLocks noChangeAspect="1"/>
          </p:cNvSpPr>
          <p:nvPr/>
        </p:nvSpPr>
        <p:spPr>
          <a:xfrm>
            <a:off x="964508" y="4573649"/>
            <a:ext cx="215605" cy="16119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508728" y="3946748"/>
            <a:ext cx="215605" cy="1611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cxnSp>
        <p:nvCxnSpPr>
          <p:cNvPr id="92" name="Straight Connector 123"/>
          <p:cNvCxnSpPr>
            <a:cxnSpLocks noChangeShapeType="1"/>
            <a:stCxn id="91" idx="6"/>
          </p:cNvCxnSpPr>
          <p:nvPr/>
        </p:nvCxnSpPr>
        <p:spPr bwMode="auto">
          <a:xfrm flipV="1">
            <a:off x="724333" y="1950019"/>
            <a:ext cx="6281387" cy="2077322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sp>
        <p:nvSpPr>
          <p:cNvPr id="96" name="Oval 95"/>
          <p:cNvSpPr>
            <a:spLocks noChangeAspect="1"/>
          </p:cNvSpPr>
          <p:nvPr/>
        </p:nvSpPr>
        <p:spPr>
          <a:xfrm>
            <a:off x="721081" y="4340999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732713" y="4563044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1128753" y="4234376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1156981" y="4367734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1321773" y="4427191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1FABBB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1679981" y="4325589"/>
            <a:ext cx="243427" cy="1819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3723780" y="4079918"/>
            <a:ext cx="215605" cy="161195"/>
          </a:xfrm>
          <a:prstGeom prst="ellipse">
            <a:avLst/>
          </a:prstGeom>
          <a:solidFill>
            <a:srgbClr val="93CDDD"/>
          </a:solidFill>
          <a:ln w="19050" cmpd="sng">
            <a:solidFill>
              <a:srgbClr val="2159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kern="0" dirty="0">
              <a:solidFill>
                <a:srgbClr val="FFFFFF"/>
              </a:solidFill>
              <a:latin typeface="Source Sans Pro"/>
              <a:cs typeface="Source Sans Pro"/>
              <a:sym typeface="Arial"/>
              <a:rtl val="0"/>
            </a:endParaRPr>
          </a:p>
        </p:txBody>
      </p:sp>
      <p:cxnSp>
        <p:nvCxnSpPr>
          <p:cNvPr id="109" name="Straight Connector 127"/>
          <p:cNvCxnSpPr>
            <a:cxnSpLocks noChangeShapeType="1"/>
          </p:cNvCxnSpPr>
          <p:nvPr/>
        </p:nvCxnSpPr>
        <p:spPr bwMode="auto">
          <a:xfrm flipV="1">
            <a:off x="3939388" y="1950024"/>
            <a:ext cx="3066325" cy="2157919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112" name="Straight Connector 127"/>
          <p:cNvCxnSpPr>
            <a:cxnSpLocks noChangeShapeType="1"/>
            <a:stCxn id="225" idx="0"/>
          </p:cNvCxnSpPr>
          <p:nvPr/>
        </p:nvCxnSpPr>
        <p:spPr bwMode="auto">
          <a:xfrm flipH="1" flipV="1">
            <a:off x="7005719" y="1943466"/>
            <a:ext cx="510764" cy="4016810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cxnSp>
        <p:nvCxnSpPr>
          <p:cNvPr id="115" name="Straight Connector 127"/>
          <p:cNvCxnSpPr>
            <a:cxnSpLocks noChangeShapeType="1"/>
            <a:stCxn id="146" idx="7"/>
          </p:cNvCxnSpPr>
          <p:nvPr/>
        </p:nvCxnSpPr>
        <p:spPr bwMode="auto">
          <a:xfrm flipV="1">
            <a:off x="2283723" y="1943466"/>
            <a:ext cx="4721988" cy="3353237"/>
          </a:xfrm>
          <a:prstGeom prst="line">
            <a:avLst/>
          </a:prstGeom>
          <a:noFill/>
          <a:ln w="6350">
            <a:solidFill>
              <a:srgbClr val="186072"/>
            </a:solidFill>
            <a:prstDash val="sysDash"/>
            <a:round/>
            <a:headEnd/>
            <a:tailEnd/>
          </a:ln>
        </p:spPr>
      </p:cxnSp>
      <p:pic>
        <p:nvPicPr>
          <p:cNvPr id="93" name="Picture 92" descr="toolkit2.psd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3195" y="2276702"/>
            <a:ext cx="1434792" cy="1076094"/>
          </a:xfrm>
          <a:prstGeom prst="rect">
            <a:avLst/>
          </a:prstGeom>
        </p:spPr>
      </p:pic>
      <p:pic>
        <p:nvPicPr>
          <p:cNvPr id="133" name="Picture 132" descr="MN2.psd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8988" y="2276702"/>
            <a:ext cx="1434792" cy="1076094"/>
          </a:xfrm>
          <a:prstGeom prst="rect">
            <a:avLst/>
          </a:prstGeom>
        </p:spPr>
      </p:pic>
      <p:grpSp>
        <p:nvGrpSpPr>
          <p:cNvPr id="94" name="Group 93"/>
          <p:cNvGrpSpPr/>
          <p:nvPr/>
        </p:nvGrpSpPr>
        <p:grpSpPr>
          <a:xfrm>
            <a:off x="7810629" y="2151545"/>
            <a:ext cx="3772499" cy="3447097"/>
            <a:chOff x="5857973" y="2151545"/>
            <a:chExt cx="2829375" cy="3447097"/>
          </a:xfrm>
        </p:grpSpPr>
        <p:sp useBgFill="1">
          <p:nvSpPr>
            <p:cNvPr id="95" name="Text Box 47"/>
            <p:cNvSpPr txBox="1">
              <a:spLocks noChangeArrowheads="1"/>
            </p:cNvSpPr>
            <p:nvPr/>
          </p:nvSpPr>
          <p:spPr bwMode="auto">
            <a:xfrm>
              <a:off x="5857973" y="2151545"/>
              <a:ext cx="2829375" cy="3447097"/>
            </a:xfrm>
            <a:prstGeom prst="rect">
              <a:avLst/>
            </a:prstGeom>
            <a:ln w="9525">
              <a:solidFill>
                <a:srgbClr val="1A435D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b="1" kern="0" dirty="0" smtClean="0">
                  <a:solidFill>
                    <a:srgbClr val="186072"/>
                  </a:solidFill>
                  <a:latin typeface="Source Sans Pro"/>
                  <a:ea typeface="Arial"/>
                  <a:cs typeface="Source Sans Pro"/>
                  <a:sym typeface="Arial"/>
                  <a:rtl val="0"/>
                </a:rPr>
                <a:t>Investigator Toolkit</a:t>
              </a:r>
              <a:endParaRPr lang="en-US" b="1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2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2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 marL="182880" indent="-182880">
                <a:buFontTx/>
                <a:buChar char="•"/>
                <a:defRPr/>
              </a:pPr>
              <a:endParaRPr lang="en-US" sz="1600" kern="0" dirty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  <a:p>
              <a:pPr>
                <a:defRPr/>
              </a:pPr>
              <a:endParaRPr lang="en-US" sz="1600" kern="0" dirty="0" smtClean="0">
                <a:solidFill>
                  <a:srgbClr val="186072"/>
                </a:solidFill>
                <a:latin typeface="Source Sans Pro"/>
                <a:ea typeface="Arial"/>
                <a:cs typeface="Source Sans Pro"/>
                <a:sym typeface="Arial"/>
                <a:rtl val="0"/>
              </a:endParaRPr>
            </a:p>
          </p:txBody>
        </p:sp>
        <p:pic>
          <p:nvPicPr>
            <p:cNvPr id="102" name="Picture 101" descr="vistrails.jpg"/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8746" y="3157435"/>
              <a:ext cx="410590" cy="4023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04" name="Group 103"/>
            <p:cNvGrpSpPr>
              <a:grpSpLocks noChangeAspect="1"/>
            </p:cNvGrpSpPr>
            <p:nvPr/>
          </p:nvGrpSpPr>
          <p:grpSpPr>
            <a:xfrm>
              <a:off x="7470407" y="4108411"/>
              <a:ext cx="1090480" cy="402338"/>
              <a:chOff x="1438698" y="2840953"/>
              <a:chExt cx="971215" cy="374168"/>
            </a:xfrm>
          </p:grpSpPr>
          <p:pic>
            <p:nvPicPr>
              <p:cNvPr id="113" name="Picture 112" descr="rlogo_trans.png"/>
              <p:cNvPicPr>
                <a:picLocks noChangeAspect="1"/>
              </p:cNvPicPr>
              <p:nvPr/>
            </p:nvPicPr>
            <p:blipFill>
              <a:blip r:embed="rId2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987460" y="2840953"/>
                <a:ext cx="422453" cy="3200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14" name="Picture 113" descr="ONEShareLogoTRANS.tif"/>
              <p:cNvPicPr>
                <a:picLocks noChangeAspect="1"/>
              </p:cNvPicPr>
              <p:nvPr/>
            </p:nvPicPr>
            <p:blipFill rotWithShape="1">
              <a:blip r:embed="rId2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438698" y="2844549"/>
                <a:ext cx="556342" cy="370572"/>
              </a:xfrm>
              <a:prstGeom prst="rect">
                <a:avLst/>
              </a:prstGeom>
              <a:ln>
                <a:noFill/>
              </a:ln>
            </p:spPr>
          </p:pic>
        </p:grpSp>
        <p:pic>
          <p:nvPicPr>
            <p:cNvPr id="106" name="Picture 105"/>
            <p:cNvPicPr>
              <a:picLocks noChangeAspect="1"/>
            </p:cNvPicPr>
            <p:nvPr/>
          </p:nvPicPr>
          <p:blipFill rotWithShape="1">
            <a:blip r:embed="rId2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981792" y="2634564"/>
              <a:ext cx="2609668" cy="4023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7" name="Picture 106" descr="kepler_trans.png"/>
            <p:cNvPicPr>
              <a:picLocks noChangeAspect="1"/>
            </p:cNvPicPr>
            <p:nvPr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58300" y="4114453"/>
              <a:ext cx="860103" cy="4023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8" name="Picture 107" descr="morpho.tif"/>
            <p:cNvPicPr>
              <a:picLocks noChangeAspect="1"/>
            </p:cNvPicPr>
            <p:nvPr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1791" y="4114453"/>
              <a:ext cx="441801" cy="4023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0" name="Picture 109" descr="python.tif"/>
            <p:cNvPicPr>
              <a:picLocks noChangeAspect="1"/>
            </p:cNvPicPr>
            <p:nvPr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32955" y="3157435"/>
              <a:ext cx="1378438" cy="402336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16" name="Picture 115" descr="zotero_trans.png"/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2209" y="3664344"/>
            <a:ext cx="1448707" cy="253599"/>
          </a:xfrm>
          <a:prstGeom prst="rect">
            <a:avLst/>
          </a:prstGeom>
        </p:spPr>
      </p:pic>
      <p:pic>
        <p:nvPicPr>
          <p:cNvPr id="117" name="Picture 116" descr="mendeley2.tif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97620" y="3164039"/>
            <a:ext cx="592109" cy="351825"/>
          </a:xfrm>
          <a:prstGeom prst="rect">
            <a:avLst/>
          </a:prstGeom>
        </p:spPr>
      </p:pic>
      <p:pic>
        <p:nvPicPr>
          <p:cNvPr id="118" name="Picture 117" descr="dash_logo.png"/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027" y="3593026"/>
            <a:ext cx="1473820" cy="402336"/>
          </a:xfrm>
          <a:prstGeom prst="rect">
            <a:avLst/>
          </a:prstGeom>
        </p:spPr>
      </p:pic>
      <p:pic>
        <p:nvPicPr>
          <p:cNvPr id="119" name="Picture 118" descr="DataONESearch.png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187" y="4609186"/>
            <a:ext cx="3384863" cy="330213"/>
          </a:xfrm>
          <a:prstGeom prst="rect">
            <a:avLst/>
          </a:prstGeom>
        </p:spPr>
      </p:pic>
      <p:pic>
        <p:nvPicPr>
          <p:cNvPr id="4" name="Picture 3" descr="DMPTool.jpg"/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029" y="5062405"/>
            <a:ext cx="2712975" cy="4023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739523" y="5022013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YW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01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06" y="94926"/>
            <a:ext cx="9443680" cy="1027546"/>
          </a:xfrm>
        </p:spPr>
        <p:txBody>
          <a:bodyPr>
            <a:noAutofit/>
          </a:bodyPr>
          <a:lstStyle/>
          <a:p>
            <a:pPr marL="87000" lvl="1" indent="0" algn="l" defTabSz="457200" rtl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sz="3600" b="1" kern="1200" dirty="0" smtClean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Provenance Use Case</a:t>
            </a:r>
            <a:endParaRPr lang="en-GB" sz="3600" b="1" kern="1200" dirty="0">
              <a:solidFill>
                <a:schemeClr val="accent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901" y="1379161"/>
            <a:ext cx="6231299" cy="52523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376" y="1909129"/>
            <a:ext cx="869678" cy="6573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4667" y="1825707"/>
            <a:ext cx="2260525" cy="8546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51335" y="1197716"/>
            <a:ext cx="9204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Alice</a:t>
            </a:r>
            <a:endParaRPr lang="en-US" sz="2400" b="1" i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20560" y="3049047"/>
            <a:ext cx="78765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Bob</a:t>
            </a:r>
            <a:endParaRPr lang="en-US" sz="2400" b="1" i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33377" y="5049848"/>
            <a:ext cx="122822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Charlie</a:t>
            </a:r>
            <a:endParaRPr lang="en-US" sz="2400" b="1" i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52686" y="1182536"/>
            <a:ext cx="242507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Run Managers</a:t>
            </a:r>
            <a:endParaRPr lang="en-US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(provenance capture)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1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77" y="873456"/>
            <a:ext cx="8682567" cy="5431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027" y="177280"/>
            <a:ext cx="8307488" cy="696176"/>
          </a:xfrm>
        </p:spPr>
        <p:txBody>
          <a:bodyPr/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Provenance Use Case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9440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Material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(not part of the lightning talk, but additional material to be shown at the poster session, if needed)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4773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</TotalTime>
  <Words>405</Words>
  <Application>Microsoft Macintosh PowerPoint</Application>
  <PresentationFormat>Widescreen</PresentationFormat>
  <Paragraphs>94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Arial Black</vt:lpstr>
      <vt:lpstr>Calibri</vt:lpstr>
      <vt:lpstr>Source Code Pro</vt:lpstr>
      <vt:lpstr>Source Sans Pro</vt:lpstr>
      <vt:lpstr>Titillium Web</vt:lpstr>
      <vt:lpstr>Trebuchet MS</vt:lpstr>
      <vt:lpstr>Wingdings</vt:lpstr>
      <vt:lpstr>Wingdings 3</vt:lpstr>
      <vt:lpstr>Facet</vt:lpstr>
      <vt:lpstr>DataONE: A Data Federation with Provenance Support</vt:lpstr>
      <vt:lpstr>What is DataONE? Coordinating Nodes, Member Nodes</vt:lpstr>
      <vt:lpstr>What is DataONE? Investigator Toolkit</vt:lpstr>
      <vt:lpstr>Provenance Use Case</vt:lpstr>
      <vt:lpstr>Provenance Use Case</vt:lpstr>
      <vt:lpstr>Additional Material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DataONE: A Data Federation with Provenance Support</dc:title>
  <dc:creator>Cao, Yang</dc:creator>
  <cp:lastModifiedBy>Cao, Yang</cp:lastModifiedBy>
  <cp:revision>73</cp:revision>
  <dcterms:created xsi:type="dcterms:W3CDTF">2016-06-07T00:12:27Z</dcterms:created>
  <dcterms:modified xsi:type="dcterms:W3CDTF">2016-06-08T01:25:44Z</dcterms:modified>
</cp:coreProperties>
</file>

<file path=docProps/thumbnail.jpeg>
</file>